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  <p:sldMasterId id="2147483663" r:id="rId2"/>
    <p:sldMasterId id="2147483713" r:id="rId3"/>
    <p:sldMasterId id="2147483648" r:id="rId4"/>
  </p:sldMasterIdLst>
  <p:notesMasterIdLst>
    <p:notesMasterId r:id="rId38"/>
  </p:notesMasterIdLst>
  <p:sldIdLst>
    <p:sldId id="257" r:id="rId5"/>
    <p:sldId id="258" r:id="rId6"/>
    <p:sldId id="342" r:id="rId7"/>
    <p:sldId id="263" r:id="rId8"/>
    <p:sldId id="335" r:id="rId9"/>
    <p:sldId id="332" r:id="rId10"/>
    <p:sldId id="343" r:id="rId11"/>
    <p:sldId id="341" r:id="rId12"/>
    <p:sldId id="348" r:id="rId13"/>
    <p:sldId id="350" r:id="rId14"/>
    <p:sldId id="352" r:id="rId15"/>
    <p:sldId id="354" r:id="rId16"/>
    <p:sldId id="356" r:id="rId17"/>
    <p:sldId id="358" r:id="rId18"/>
    <p:sldId id="359" r:id="rId19"/>
    <p:sldId id="361" r:id="rId20"/>
    <p:sldId id="344" r:id="rId21"/>
    <p:sldId id="345" r:id="rId22"/>
    <p:sldId id="362" r:id="rId23"/>
    <p:sldId id="365" r:id="rId24"/>
    <p:sldId id="363" r:id="rId25"/>
    <p:sldId id="275" r:id="rId26"/>
    <p:sldId id="367" r:id="rId27"/>
    <p:sldId id="322" r:id="rId28"/>
    <p:sldId id="325" r:id="rId29"/>
    <p:sldId id="326" r:id="rId30"/>
    <p:sldId id="369" r:id="rId31"/>
    <p:sldId id="370" r:id="rId32"/>
    <p:sldId id="328" r:id="rId33"/>
    <p:sldId id="330" r:id="rId34"/>
    <p:sldId id="327" r:id="rId35"/>
    <p:sldId id="372" r:id="rId36"/>
    <p:sldId id="371" r:id="rId3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E3333-ECB4-6BCE-D54E-3D1709E03D9A}" v="6" dt="2022-01-10T09:56:52.133"/>
    <p1510:client id="{B3C4FBC9-BED6-0C89-0751-0C81BC6267BA}" v="254" dt="2022-01-10T16:40:18.114"/>
    <p1510:client id="{CB397437-D091-0B3C-24EB-2CDDE9A2E779}" v="628" dt="2022-01-10T08:51:31.131"/>
    <p1510:client id="{D07B532F-5157-FD43-11FE-9CD9C1EF5910}" v="264" dt="2022-01-10T09:37:29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5" autoAdjust="0"/>
    <p:restoredTop sz="94612" autoAdjust="0"/>
  </p:normalViewPr>
  <p:slideViewPr>
    <p:cSldViewPr>
      <p:cViewPr varScale="1">
        <p:scale>
          <a:sx n="107" d="100"/>
          <a:sy n="107" d="100"/>
        </p:scale>
        <p:origin x="10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96464D9-D4B7-43F0-AC45-B30933A60C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662B5A4-B631-4401-9A1D-DCAF95B6370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673932FA-6B5F-4B30-9460-E6F353BABC0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94EC5E7-E222-4E99-BDE2-19140CC35C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82B1F560-C2E7-4FE9-AF27-67E43125BE6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B7D65261-0120-4A1C-A8A5-A3AD474892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896407-14C5-4C15-B9B8-4B9462A2A0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00526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ED01F1F-B2E2-4ED8-BC68-C137526AF3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1BDEC9-0E94-478D-A0C5-01E829F50786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8195" name="Rectangle 7">
            <a:extLst>
              <a:ext uri="{FF2B5EF4-FFF2-40B4-BE49-F238E27FC236}">
                <a16:creationId xmlns:a16="http://schemas.microsoft.com/office/drawing/2014/main" id="{C9B55BB5-362A-47D6-971A-7114D04DD9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C940C7A-59B3-474C-9C32-21483BD779B2}" type="slidenum">
              <a:rPr lang="ru-RU" altLang="ru-RU" sz="1200"/>
              <a:pPr algn="r" eaLnBrk="1" hangingPunct="1"/>
              <a:t>2</a:t>
            </a:fld>
            <a:endParaRPr lang="ru-RU" altLang="ru-RU" sz="1200"/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C781DAEA-ECB9-4C4F-A598-C02413B92F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AB09564C-9B67-474E-942D-5FD0F1B144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007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AA9A08-F563-445B-82FE-C0CFBF0AE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A1D01F-F93C-4E31-B1A6-8B15050F4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A40363-332B-445B-A4DC-D6DAED378D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4522F-FF7F-48C0-A51E-C71DA19239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35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8CDEBF-3228-4E84-BDEA-52E98AFEA7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D9DDD2-79FE-4998-B809-47888B24B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46CCDF-C8AC-453A-843E-33CFF15125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086FE-8F02-4D0C-8116-A06132DD59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518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F7CAE6-95CE-43A5-9E5B-12D5FFE89E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59EB6E-ACF1-4EEE-B455-C016A41755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174515-5792-4A6D-8DBD-2BBBCF790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9DC23-875F-4798-B1E5-79D6120E29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0982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A8902C-A012-4AF7-8694-649D14A882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CD4B712-A64F-4823-BBF8-276F125E3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73D149-4A34-4784-B838-827E5A50E5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3EE3C-2B7D-4100-86CA-F8F3B2D2AD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0227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60645-68A7-4FD7-9022-6A059834B6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97BB2F-1BDF-45D5-8049-7C2FD3F0B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51CBE9-7A9E-4DF9-B965-029BB54B1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E2A92-6630-40EB-9C2F-3CB0E3EFFC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7293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676E720F-045C-486E-9463-68B189053F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E483F1C8-6739-48AB-9F3C-BDE25C7BEF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1E2885C8-0F74-4286-95E3-35CF0565C7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31B32-1DDF-4AE5-8B7F-16E21AB018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0876001"/>
      </p:ext>
    </p:extLst>
  </p:cSld>
  <p:clrMapOvr>
    <a:masterClrMapping/>
  </p:clrMapOvr>
  <p:transition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F3CA18C-02B6-4DF2-B123-6560467ED69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28AC284-F9A1-44DE-A7B4-93A2025829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2F328EFE-13C2-45E8-8A6B-3F87E2AD60E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E0FBCB3F-1B09-4B1F-B306-1F22FD498C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E8EFFD4B-CDA7-4BBE-899D-3D4C726EE1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50DEA68-DF4D-4246-8FBE-BFD3196847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C0ABE4E8-4048-407C-BC19-D1A5FDCDC1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EF30B2A6-4C0A-4966-8B5B-0FE6A329AA2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462F497D-2FDB-4419-A5BB-2EE5CE851C3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D42F343D-8208-45B1-9B62-E93D2CD0A22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26840DC6-6548-4DBF-8B46-93BBCCCB480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0DDE8567-6B90-4B52-8378-7DD8651E4CA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CE876DAE-2C15-4567-B617-C76D1CB121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7413D1A6-C86E-4148-888E-541152C6F6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4C4ED1D4-CBC6-4505-BA4B-68C505E1993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512E6972-625F-461A-98CF-60EE7D7F85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70BE929E-C757-4077-ACD7-949E3AAACB1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82B68477-5120-498B-A6D5-C68A3311E9D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4C3080A-E145-49CD-829C-4079C5C21A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F5ED905D-1279-437F-965E-7D69BEDED7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DA8C65D5-0647-4000-92F4-C9A796376F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74929593-044B-4098-ADEF-A33FFF7E1C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D286D7AB-64E0-48BC-B84D-2843B041698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4B86D8F4-D410-4016-BA62-9C36EAB1EAF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F284692A-E7AD-48B9-BE00-710AF6C7C3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EA74C9AB-0FFC-4C36-A700-2A2464C7E7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744C8A57-8AE7-4394-9A1F-FBF1948B35D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3C4E954F-D9E3-4848-B591-97C08D7CAB9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A22562A6-CBDF-458A-8985-5F741BA0B4B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E1B5D543-267F-482F-BDFF-448B9F1055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A0E4934C-632A-4FFC-B7F3-CAF7831937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340CD1FC-6A18-4574-9D82-4BA4FEB824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BB001A05-4941-4150-B921-DBD410C21B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AA7BE0A7-0F46-425D-BAB8-17A7ACE57E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D787B172-B65E-4F19-B138-9B1C59C4C4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CB77F94B-DEB8-47CD-A2DA-108E759B3BF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D45AEC1F-0A80-440F-97A4-BF7263E41B9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8CD9AB03-0C4C-42B7-A861-66D203CD382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6B2AA635-009E-4E3C-980C-300DF0A6A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9F8672D6-9E29-4A91-8037-A9E4F89DA8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7D3CD-FC26-41B3-8835-5821377A77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3680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CACCDB6E-9AFC-4BE5-B159-2A3683ACD4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E3E9BBB-CB56-4E96-893B-92790F345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2DEBE3A6-303F-431E-A6B3-0AE55C00F7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27236-E985-413F-BEB9-2ACBEE8060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8616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6724372E-AD19-49B9-A120-F2A9449DC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E8BBCD47-F70F-4A0A-9DDD-BA3EC5B9B6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2276081-4510-4311-A15A-1C3DD46ED1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43535-BBC9-4AA5-805E-03066EB375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4139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02871CD3-FF8E-4DDD-ACF4-89AA5A6E0F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B65FD346-FA0E-460B-AA51-36A52E54E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EE1285AE-E6C0-4E4A-871B-931E538019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1648D-2406-43E0-8556-7DE0457BA0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1169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CB8B16DA-055E-4FDA-B983-32F6FDFD99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289DD3F1-0645-4D64-8FEC-6211C41E0C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0A5E9E1D-639A-464C-89FA-C682B4ADC8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05AFE-DF89-41A0-A42A-60ADA8146A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75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182367-AFD1-4BBA-B5B6-44C69676FD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E4B104-9ADF-4587-8CD9-657A109B0E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E13593-B5F3-450F-B31F-9B2AA058AC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1B737-2802-4C13-9D5D-8E1D52E8FD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37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5143D937-46DF-45FF-A3C2-9D7D9A9C9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ED827100-9714-49F4-863A-5C710CD48C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9C3AEB5B-D997-4D64-A918-FD667804FD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9B5EA-C40F-491C-8509-B2F332F049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308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42305280-FD3A-46CB-A93F-14AF5AFA95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4DC11805-810D-4F62-A38D-892A83ADAB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7A66E07C-395D-45CA-9CE9-365E9C476B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41C45-F5E6-4A59-A30A-6E496337C8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0341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44A66B48-8845-41C7-B3C3-B8A5B75DB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F9A9FCDC-D34F-4E48-B8B9-5C8A4F8277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7257C161-C050-40BF-9A4F-F7981B192E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42C37-14CF-4C6D-B659-200A2D1246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3323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8132C1CA-6FBC-4996-A1E8-00F5A3AAC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91B6FF9A-CE05-4FC0-BFEA-3D039475A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F164552E-B08F-4864-A582-CA7E38098B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125C7-2E3B-4832-B99B-2A772346B1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6030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3420700D-F68C-446B-BDAD-97BAC070E7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D414C8F3-CFD7-4FDE-B684-7E7B17DF1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C6CB8C0A-3129-465C-A3E1-E480D42A4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7EEBD-1752-4865-AA2C-6D36B25039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9898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05493216-EF4E-43C8-A10A-2322BC310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91907FC-28A4-40F8-8A27-533B2F179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3B5F56CC-1FB2-440E-BE02-1B59B4CF2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10AD4-764B-482F-AEFD-4D3A534C62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5799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90A1EE84-5EE5-4F0A-8ED3-2D64316A8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C575E7B3-3E14-47E5-A638-EB7B26096D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F07CE7D-EE5A-46CF-822A-2BACF57A1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293746-D63F-4892-909D-8E508F2D24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3356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5680315" y="0"/>
            <a:ext cx="3463685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542" y="863068"/>
            <a:ext cx="4505768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4500" b="0" cap="all" spc="11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8014" y="863069"/>
            <a:ext cx="2513797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2218661" y="3404998"/>
            <a:ext cx="6858002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48015" y="6309360"/>
            <a:ext cx="1613351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542" y="6309360"/>
            <a:ext cx="4505768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52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12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9144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487" y="1406285"/>
            <a:ext cx="7945271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33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3734" y="4527857"/>
            <a:ext cx="4919264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9141714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04387F-C049-43F0-B78F-60BEE4D791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13B56A-B511-4CF6-B843-F8B04FBE72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2A1BD9-BC01-4138-86EF-D6A75CC4C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4E2E2-D861-49B1-9D09-A8F1A79464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7078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32503" y="705114"/>
            <a:ext cx="4629309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503" y="3749040"/>
            <a:ext cx="4629308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3520440" y="3396997"/>
            <a:ext cx="562356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81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2500" y="658999"/>
            <a:ext cx="4624817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400" b="1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501" y="1116200"/>
            <a:ext cx="4624817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32501" y="3623098"/>
            <a:ext cx="4624816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400" b="1" kern="1200" cap="all" spc="113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130000"/>
              </a:lnSpc>
              <a:spcBef>
                <a:spcPts val="698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32503" y="4102370"/>
            <a:ext cx="4624814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3520440" y="3396997"/>
            <a:ext cx="562356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02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01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9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6186444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761" y="640080"/>
            <a:ext cx="2097050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14" y="640079"/>
            <a:ext cx="5227270" cy="5455921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64761" y="3223804"/>
            <a:ext cx="2097050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050"/>
              </a:spcBef>
              <a:buNone/>
              <a:defRPr sz="1400" b="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2781446" y="3404998"/>
            <a:ext cx="6858002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4762" y="6309360"/>
            <a:ext cx="1300655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114" y="6309360"/>
            <a:ext cx="52454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071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247" y="640080"/>
            <a:ext cx="2035564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6186444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626247" y="3429000"/>
            <a:ext cx="2035564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050"/>
              </a:spcBef>
              <a:buNone/>
              <a:defRPr sz="1400" b="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2781446" y="3404998"/>
            <a:ext cx="6858002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6248" y="6309360"/>
            <a:ext cx="123444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" y="6309360"/>
            <a:ext cx="3709944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49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58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474" y="507037"/>
            <a:ext cx="1178720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469683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6833687" y="571503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442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624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5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D50791-93D9-40B5-A79C-6E6722E03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2B33F-CA16-4736-B9E9-D7180F8B7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899834-CD9C-4376-9E2E-7A6CD71C11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DCECF-3BA7-4FB6-AE99-29D60F8F96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73937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685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423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777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55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166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27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57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186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88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9A1EAF-E666-4ACF-A2A8-5FA4C6DA1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A59062-89C7-4B4F-98B4-F31CE1A042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1DDEA0-2018-40E0-A8CC-09A0085FDB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A7F0A-C378-4871-9A5D-2E5BA86D8E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616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EB53A9-F72E-4B55-8E81-AD4E72B7F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2F1802-9C75-4A04-9F2B-6359BAAACA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CC750A-DE7C-4E76-AD1F-93C7BF4499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51B6E-5F89-4A52-BAAC-FD82886350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302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D89996F-3044-445F-8CCF-CB9BEF4F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3A57F9-DF8D-44A3-8A28-04E324174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99A207-73C1-4776-96E7-69825730C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E2296-AD57-4356-82D5-53F48A31C4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432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FAD9FD-4A6B-4043-9041-0A11D2B0B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2A074-CD99-49E4-AED9-92B9A1F60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F25BF-E5C7-4C77-BA79-6D456F79BA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B243B-409D-4407-9F7A-924F514D95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0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7C12E-2B26-4B02-8FA1-CB0C6A4583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D0629-D6FB-4ECC-AF1F-833684CE5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E8533-9689-4518-9F9F-3DAEF8B1B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29761A-57D9-4512-BFD4-3FB9B6857F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401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E008B6E-EDA7-4159-A3AB-8DF44203A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1000D26-282B-47E8-B6C9-3EFBFDA5B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768E0E4-FE7F-45B2-BE1D-F6869F37EE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A003146-D21C-4A8E-8281-2D1E691965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8DB6F58-A778-4C1D-A79F-F0C2EECDF1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FCCB5EB-F6F5-4D39-B3ED-726F8AFA29D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9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24A48638-682F-4B51-9966-A5302C3E1D67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0963" name="Freeform 3">
              <a:extLst>
                <a:ext uri="{FF2B5EF4-FFF2-40B4-BE49-F238E27FC236}">
                  <a16:creationId xmlns:a16="http://schemas.microsoft.com/office/drawing/2014/main" id="{E32E02E0-89EC-4E4E-9CBC-BABAF1594EF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0964" name="Freeform 4">
              <a:extLst>
                <a:ext uri="{FF2B5EF4-FFF2-40B4-BE49-F238E27FC236}">
                  <a16:creationId xmlns:a16="http://schemas.microsoft.com/office/drawing/2014/main" id="{46C3522C-0A9B-44E4-BBE7-91B4E6EF63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0965" name="Freeform 5">
              <a:extLst>
                <a:ext uri="{FF2B5EF4-FFF2-40B4-BE49-F238E27FC236}">
                  <a16:creationId xmlns:a16="http://schemas.microsoft.com/office/drawing/2014/main" id="{B8FA0A60-7BB4-4E99-A1DE-44A8744E5C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grpSp>
          <p:nvGrpSpPr>
            <p:cNvPr id="2059" name="Group 6">
              <a:extLst>
                <a:ext uri="{FF2B5EF4-FFF2-40B4-BE49-F238E27FC236}">
                  <a16:creationId xmlns:a16="http://schemas.microsoft.com/office/drawing/2014/main" id="{BFA7AB44-BA9E-4D38-984A-B9BCFBCDF9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>
                <a:extLst>
                  <a:ext uri="{FF2B5EF4-FFF2-40B4-BE49-F238E27FC236}">
                    <a16:creationId xmlns:a16="http://schemas.microsoft.com/office/drawing/2014/main" id="{EFAC241B-F611-400C-B08F-CEB20F268F9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68" name="Freeform 8">
                <a:extLst>
                  <a:ext uri="{FF2B5EF4-FFF2-40B4-BE49-F238E27FC236}">
                    <a16:creationId xmlns:a16="http://schemas.microsoft.com/office/drawing/2014/main" id="{AC1F228E-68C1-4E17-A659-690DB9239EA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69" name="Freeform 9">
                <a:extLst>
                  <a:ext uri="{FF2B5EF4-FFF2-40B4-BE49-F238E27FC236}">
                    <a16:creationId xmlns:a16="http://schemas.microsoft.com/office/drawing/2014/main" id="{94E0BE16-5198-41F1-B9B8-F16A1388E6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0" name="Freeform 10">
                <a:extLst>
                  <a:ext uri="{FF2B5EF4-FFF2-40B4-BE49-F238E27FC236}">
                    <a16:creationId xmlns:a16="http://schemas.microsoft.com/office/drawing/2014/main" id="{7D56CB1C-6971-44D5-A57E-8BC2507F6B5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1" name="Freeform 11">
                <a:extLst>
                  <a:ext uri="{FF2B5EF4-FFF2-40B4-BE49-F238E27FC236}">
                    <a16:creationId xmlns:a16="http://schemas.microsoft.com/office/drawing/2014/main" id="{D4271090-8E81-42AE-8894-255DB54043D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2" name="Freeform 12">
                <a:extLst>
                  <a:ext uri="{FF2B5EF4-FFF2-40B4-BE49-F238E27FC236}">
                    <a16:creationId xmlns:a16="http://schemas.microsoft.com/office/drawing/2014/main" id="{63D5FE95-11E9-4640-B6FE-1A79F6EFA98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3" name="Freeform 13">
                <a:extLst>
                  <a:ext uri="{FF2B5EF4-FFF2-40B4-BE49-F238E27FC236}">
                    <a16:creationId xmlns:a16="http://schemas.microsoft.com/office/drawing/2014/main" id="{B229B5BE-DC69-4143-BEE3-DE041AEEAF6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4" name="Freeform 14">
                <a:extLst>
                  <a:ext uri="{FF2B5EF4-FFF2-40B4-BE49-F238E27FC236}">
                    <a16:creationId xmlns:a16="http://schemas.microsoft.com/office/drawing/2014/main" id="{F2345037-E169-49C2-AB6A-1518BC4E972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5" name="Freeform 15">
                <a:extLst>
                  <a:ext uri="{FF2B5EF4-FFF2-40B4-BE49-F238E27FC236}">
                    <a16:creationId xmlns:a16="http://schemas.microsoft.com/office/drawing/2014/main" id="{E344ABB5-B9B4-4AD1-AEAC-3823C5DFC53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6" name="Freeform 16">
                <a:extLst>
                  <a:ext uri="{FF2B5EF4-FFF2-40B4-BE49-F238E27FC236}">
                    <a16:creationId xmlns:a16="http://schemas.microsoft.com/office/drawing/2014/main" id="{0ECDB3D6-3644-4579-B506-2C19B5C2C15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7" name="Freeform 17">
                <a:extLst>
                  <a:ext uri="{FF2B5EF4-FFF2-40B4-BE49-F238E27FC236}">
                    <a16:creationId xmlns:a16="http://schemas.microsoft.com/office/drawing/2014/main" id="{91C04BDB-F7FB-46FD-A69F-E368DDC5AEB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8" name="Freeform 18">
                <a:extLst>
                  <a:ext uri="{FF2B5EF4-FFF2-40B4-BE49-F238E27FC236}">
                    <a16:creationId xmlns:a16="http://schemas.microsoft.com/office/drawing/2014/main" id="{EC03DCE3-5EC7-4B86-91E3-794381EA01E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979" name="Freeform 19">
                <a:extLst>
                  <a:ext uri="{FF2B5EF4-FFF2-40B4-BE49-F238E27FC236}">
                    <a16:creationId xmlns:a16="http://schemas.microsoft.com/office/drawing/2014/main" id="{1743A7BA-29D4-47E4-9D81-BD3116BA1E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sp>
          <p:nvSpPr>
            <p:cNvPr id="40980" name="Freeform 20">
              <a:extLst>
                <a:ext uri="{FF2B5EF4-FFF2-40B4-BE49-F238E27FC236}">
                  <a16:creationId xmlns:a16="http://schemas.microsoft.com/office/drawing/2014/main" id="{CCA606E9-F9C8-4DF3-A527-A544047582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0981" name="Freeform 21">
              <a:extLst>
                <a:ext uri="{FF2B5EF4-FFF2-40B4-BE49-F238E27FC236}">
                  <a16:creationId xmlns:a16="http://schemas.microsoft.com/office/drawing/2014/main" id="{E1C24962-A3F4-4839-B2D1-2ADF157F13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0982" name="Freeform 22">
              <a:extLst>
                <a:ext uri="{FF2B5EF4-FFF2-40B4-BE49-F238E27FC236}">
                  <a16:creationId xmlns:a16="http://schemas.microsoft.com/office/drawing/2014/main" id="{113E30B5-398B-4B47-8E0C-2B5DC6EF42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63" name="Freeform 23">
              <a:extLst>
                <a:ext uri="{FF2B5EF4-FFF2-40B4-BE49-F238E27FC236}">
                  <a16:creationId xmlns:a16="http://schemas.microsoft.com/office/drawing/2014/main" id="{5CA3329F-6C29-481A-A8F9-DFB211FC54E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4" name="Freeform 24">
              <a:extLst>
                <a:ext uri="{FF2B5EF4-FFF2-40B4-BE49-F238E27FC236}">
                  <a16:creationId xmlns:a16="http://schemas.microsoft.com/office/drawing/2014/main" id="{8DE36CBA-8002-4103-AD65-AACD3AC49D0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985" name="Freeform 25">
              <a:extLst>
                <a:ext uri="{FF2B5EF4-FFF2-40B4-BE49-F238E27FC236}">
                  <a16:creationId xmlns:a16="http://schemas.microsoft.com/office/drawing/2014/main" id="{A21DF5FC-EDAB-4D6E-B375-E099A1E2B0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66" name="Freeform 26">
              <a:extLst>
                <a:ext uri="{FF2B5EF4-FFF2-40B4-BE49-F238E27FC236}">
                  <a16:creationId xmlns:a16="http://schemas.microsoft.com/office/drawing/2014/main" id="{2EF2ED5E-085F-4165-8ABA-CE9E3A1A46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7" name="Freeform 27">
              <a:extLst>
                <a:ext uri="{FF2B5EF4-FFF2-40B4-BE49-F238E27FC236}">
                  <a16:creationId xmlns:a16="http://schemas.microsoft.com/office/drawing/2014/main" id="{4C94B37F-9921-492E-BB45-4034DC7271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8" name="Line 28">
              <a:extLst>
                <a:ext uri="{FF2B5EF4-FFF2-40B4-BE49-F238E27FC236}">
                  <a16:creationId xmlns:a16="http://schemas.microsoft.com/office/drawing/2014/main" id="{24CF8EDC-73E5-4F3B-BFC4-8CE4B50E70C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9" name="Line 29">
              <a:extLst>
                <a:ext uri="{FF2B5EF4-FFF2-40B4-BE49-F238E27FC236}">
                  <a16:creationId xmlns:a16="http://schemas.microsoft.com/office/drawing/2014/main" id="{5FDCF706-3735-4517-B6FA-49B69F1894A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0" name="Line 30">
              <a:extLst>
                <a:ext uri="{FF2B5EF4-FFF2-40B4-BE49-F238E27FC236}">
                  <a16:creationId xmlns:a16="http://schemas.microsoft.com/office/drawing/2014/main" id="{F4F6596F-6F4C-44BF-BBBB-C8DD91ACFA1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71" name="Group 31">
              <a:extLst>
                <a:ext uri="{FF2B5EF4-FFF2-40B4-BE49-F238E27FC236}">
                  <a16:creationId xmlns:a16="http://schemas.microsoft.com/office/drawing/2014/main" id="{6D4CE19A-0D61-4885-8482-7346A3DC7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>
                <a:extLst>
                  <a:ext uri="{FF2B5EF4-FFF2-40B4-BE49-F238E27FC236}">
                    <a16:creationId xmlns:a16="http://schemas.microsoft.com/office/drawing/2014/main" id="{A9F67996-CD63-4290-BF44-E4BA59BA7A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5" name="Line 33">
                <a:extLst>
                  <a:ext uri="{FF2B5EF4-FFF2-40B4-BE49-F238E27FC236}">
                    <a16:creationId xmlns:a16="http://schemas.microsoft.com/office/drawing/2014/main" id="{951579B8-EC04-446F-9CC7-348DA91062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6" name="Line 34">
                <a:extLst>
                  <a:ext uri="{FF2B5EF4-FFF2-40B4-BE49-F238E27FC236}">
                    <a16:creationId xmlns:a16="http://schemas.microsoft.com/office/drawing/2014/main" id="{F05113D4-54DA-4D6F-988E-1E1F87CA40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7" name="Line 35">
                <a:extLst>
                  <a:ext uri="{FF2B5EF4-FFF2-40B4-BE49-F238E27FC236}">
                    <a16:creationId xmlns:a16="http://schemas.microsoft.com/office/drawing/2014/main" id="{53464264-29FD-4E44-A79E-A89618E5FB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8" name="Line 36">
                <a:extLst>
                  <a:ext uri="{FF2B5EF4-FFF2-40B4-BE49-F238E27FC236}">
                    <a16:creationId xmlns:a16="http://schemas.microsoft.com/office/drawing/2014/main" id="{C63D3A40-C50B-4484-9478-6D61BA1480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72" name="Line 37">
              <a:extLst>
                <a:ext uri="{FF2B5EF4-FFF2-40B4-BE49-F238E27FC236}">
                  <a16:creationId xmlns:a16="http://schemas.microsoft.com/office/drawing/2014/main" id="{FF2E2381-AB77-4AC5-BE76-E88E76C4843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3" name="Line 38">
              <a:extLst>
                <a:ext uri="{FF2B5EF4-FFF2-40B4-BE49-F238E27FC236}">
                  <a16:creationId xmlns:a16="http://schemas.microsoft.com/office/drawing/2014/main" id="{04A164CA-8A91-4F54-83CF-403A3DF3471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0999" name="Rectangle 39">
            <a:extLst>
              <a:ext uri="{FF2B5EF4-FFF2-40B4-BE49-F238E27FC236}">
                <a16:creationId xmlns:a16="http://schemas.microsoft.com/office/drawing/2014/main" id="{188C166C-6A43-425A-95DF-9144086B2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1000" name="Rectangle 40">
            <a:extLst>
              <a:ext uri="{FF2B5EF4-FFF2-40B4-BE49-F238E27FC236}">
                <a16:creationId xmlns:a16="http://schemas.microsoft.com/office/drawing/2014/main" id="{C4995E21-7ED0-42B7-A319-1A308D020B8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01" name="Rectangle 41">
            <a:extLst>
              <a:ext uri="{FF2B5EF4-FFF2-40B4-BE49-F238E27FC236}">
                <a16:creationId xmlns:a16="http://schemas.microsoft.com/office/drawing/2014/main" id="{42B63133-EE45-4B72-BC77-DB35721D4C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02" name="Rectangle 42">
            <a:extLst>
              <a:ext uri="{FF2B5EF4-FFF2-40B4-BE49-F238E27FC236}">
                <a16:creationId xmlns:a16="http://schemas.microsoft.com/office/drawing/2014/main" id="{F939999C-721A-4C95-BA67-3AEC46ADB0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CFA7191-CE2A-43F6-A2BB-EF4F471A2BC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1003" name="Rectangle 43">
            <a:extLst>
              <a:ext uri="{FF2B5EF4-FFF2-40B4-BE49-F238E27FC236}">
                <a16:creationId xmlns:a16="http://schemas.microsoft.com/office/drawing/2014/main" id="{8BB43597-F5C6-41D1-B89F-E6EAFBD23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5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3538726" y="0"/>
            <a:ext cx="5605274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189" y="705113"/>
            <a:ext cx="2558980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2503" y="705114"/>
            <a:ext cx="4629309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188" y="6309360"/>
            <a:ext cx="2558980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900" spc="113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2503" y="6309360"/>
            <a:ext cx="3709944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900" spc="113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6902" y="6309360"/>
            <a:ext cx="73490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200" b="1" spc="113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85723" y="3404998"/>
            <a:ext cx="6858002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5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150000"/>
        </a:lnSpc>
        <a:spcBef>
          <a:spcPct val="0"/>
        </a:spcBef>
        <a:buNone/>
        <a:defRPr sz="2700" b="1" kern="1200" spc="113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40000"/>
        </a:lnSpc>
        <a:spcBef>
          <a:spcPts val="698"/>
        </a:spcBef>
        <a:buFont typeface="Corbel" panose="020B0503020204020204" pitchFamily="34" charset="0"/>
        <a:buNone/>
        <a:defRPr sz="1400" b="1" kern="1200" spc="113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40000"/>
        </a:lnSpc>
        <a:spcBef>
          <a:spcPts val="698"/>
        </a:spcBef>
        <a:buFont typeface="Corbel" panose="020B0503020204020204" pitchFamily="34" charset="0"/>
        <a:buNone/>
        <a:defRPr sz="1200" kern="1200" spc="113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240030" algn="l" defTabSz="685800" rtl="0" eaLnBrk="1" latinLnBrk="0" hangingPunct="1">
        <a:lnSpc>
          <a:spcPct val="140000"/>
        </a:lnSpc>
        <a:spcBef>
          <a:spcPts val="698"/>
        </a:spcBef>
        <a:buFont typeface="Corbel" panose="020B0503020204020204" pitchFamily="34" charset="0"/>
        <a:buChar char="–"/>
        <a:defRPr sz="1100" i="1" kern="1200" spc="113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240030" algn="l" defTabSz="685800" rtl="0" eaLnBrk="1" latinLnBrk="0" hangingPunct="1">
        <a:lnSpc>
          <a:spcPct val="140000"/>
        </a:lnSpc>
        <a:spcBef>
          <a:spcPts val="698"/>
        </a:spcBef>
        <a:buFont typeface="Corbel" panose="020B0503020204020204" pitchFamily="34" charset="0"/>
        <a:buChar char="–"/>
        <a:defRPr sz="1100" kern="1200" spc="113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240030" algn="l" defTabSz="685800" rtl="0" eaLnBrk="1" latinLnBrk="0" hangingPunct="1">
        <a:lnSpc>
          <a:spcPct val="140000"/>
        </a:lnSpc>
        <a:spcBef>
          <a:spcPts val="698"/>
        </a:spcBef>
        <a:buFont typeface="Corbel" panose="020B0503020204020204" pitchFamily="34" charset="0"/>
        <a:buChar char="–"/>
        <a:defRPr sz="1100" i="1" kern="1200" spc="113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1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1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1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1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27676-D4A1-407B-8A70-6920EF74136A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0E4F1-3C52-4DFE-9C7C-DBDBAB9B8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29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s-vfu.ru/universitet/rukovodstvo-i-struktura/instituty/ip/news/detail.php?SECTION_ID=&amp;ELEMENT_ID=13444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15DCCE1-19CC-4A9E-86DB-1417488D5F6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2133600"/>
            <a:ext cx="8686800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ru-RU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92212EE-7410-4D48-A270-7708E61616E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black">
          <a:xfrm>
            <a:off x="1166813" y="2286000"/>
            <a:ext cx="7137400" cy="38100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Волонтерская деятельность студентов направления «Социальная работа» Института психологии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002060"/>
                </a:solidFill>
              </a:rPr>
              <a:t>Северо-Восточного федерального университета им. М.К. </a:t>
            </a:r>
            <a:r>
              <a:rPr lang="ru-RU" altLang="ru-RU" sz="2400" b="1" dirty="0" err="1" smtClean="0">
                <a:solidFill>
                  <a:srgbClr val="002060"/>
                </a:solidFill>
              </a:rPr>
              <a:t>Аммосова</a:t>
            </a:r>
            <a:endParaRPr lang="ru-RU" altLang="ru-RU" sz="2400" b="1" dirty="0" smtClean="0">
              <a:solidFill>
                <a:srgbClr val="002060"/>
              </a:solidFill>
            </a:endParaRPr>
          </a:p>
          <a:p>
            <a:pPr marL="0" indent="0" algn="r" eaLnBrk="1" hangingPunct="1">
              <a:lnSpc>
                <a:spcPct val="90000"/>
              </a:lnSpc>
              <a:buFontTx/>
              <a:buNone/>
            </a:pPr>
            <a:endParaRPr lang="ru-RU" altLang="ru-RU" sz="1800" b="1" dirty="0" smtClean="0"/>
          </a:p>
          <a:p>
            <a:pPr marL="0" indent="0" algn="r" eaLnBrk="1" hangingPunct="1">
              <a:lnSpc>
                <a:spcPct val="90000"/>
              </a:lnSpc>
              <a:buFontTx/>
              <a:buNone/>
            </a:pPr>
            <a:endParaRPr lang="ru-RU" altLang="ru-RU" sz="1800" b="1" dirty="0" smtClean="0"/>
          </a:p>
          <a:p>
            <a:pPr marL="0" indent="0" algn="r" eaLnBrk="1" hangingPunct="1">
              <a:lnSpc>
                <a:spcPct val="90000"/>
              </a:lnSpc>
              <a:buFontTx/>
              <a:buNone/>
            </a:pPr>
            <a:r>
              <a:rPr lang="ru-RU" altLang="ru-RU" sz="1800" b="1" dirty="0" smtClean="0"/>
              <a:t>Давыдова Валентина Яковлевна, доцент, руководитель образовательной программы </a:t>
            </a:r>
          </a:p>
          <a:p>
            <a:pPr marL="0" indent="0" algn="r" eaLnBrk="1" hangingPunct="1">
              <a:lnSpc>
                <a:spcPct val="90000"/>
              </a:lnSpc>
              <a:buFontTx/>
              <a:buNone/>
            </a:pPr>
            <a:r>
              <a:rPr lang="ru-RU" altLang="ru-RU" sz="1800" b="1" dirty="0" smtClean="0"/>
              <a:t>«социально-гуманитарное образование»</a:t>
            </a:r>
            <a:endParaRPr lang="en-US" altLang="ru-RU" sz="1800" b="1" dirty="0"/>
          </a:p>
        </p:txBody>
      </p:sp>
      <p:pic>
        <p:nvPicPr>
          <p:cNvPr id="6149" name="Picture 47" descr="Логотип ИП">
            <a:extLst>
              <a:ext uri="{FF2B5EF4-FFF2-40B4-BE49-F238E27FC236}">
                <a16:creationId xmlns:a16="http://schemas.microsoft.com/office/drawing/2014/main" id="{51E7FD5F-731C-4CE8-8168-15047B5A7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4DE76FAB-E413-4908-A25A-B2BD8B32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r>
              <a:rPr lang="ru-RU" altLang="ru-RU" sz="1800" dirty="0"/>
              <a:t> Волонтерский </a:t>
            </a:r>
            <a:r>
              <a:rPr lang="ru-RU" altLang="ru-RU" sz="1600" b="1" dirty="0"/>
              <a:t>Отряд «СОВА» в городском онкологическом диспансере, студенты проводят игры, викторины, собрали книги для пациентов.</a:t>
            </a:r>
          </a:p>
        </p:txBody>
      </p:sp>
      <p:pic>
        <p:nvPicPr>
          <p:cNvPr id="29699" name="Рисунок 2">
            <a:extLst>
              <a:ext uri="{FF2B5EF4-FFF2-40B4-BE49-F238E27FC236}">
                <a16:creationId xmlns:a16="http://schemas.microsoft.com/office/drawing/2014/main" id="{7D1D6105-8CFE-4F5F-B87A-1A0A63ED1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914400"/>
            <a:ext cx="32766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Объект 4">
            <a:extLst>
              <a:ext uri="{FF2B5EF4-FFF2-40B4-BE49-F238E27FC236}">
                <a16:creationId xmlns:a16="http://schemas.microsoft.com/office/drawing/2014/main" id="{D1079E71-930E-476C-83D9-43610E534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98538"/>
            <a:ext cx="5105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4">
            <a:extLst>
              <a:ext uri="{FF2B5EF4-FFF2-40B4-BE49-F238E27FC236}">
                <a16:creationId xmlns:a16="http://schemas.microsoft.com/office/drawing/2014/main" id="{B2238EB2-2251-47F0-B348-F849B56D7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52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Объект 4">
            <a:extLst>
              <a:ext uri="{FF2B5EF4-FFF2-40B4-BE49-F238E27FC236}">
                <a16:creationId xmlns:a16="http://schemas.microsoft.com/office/drawing/2014/main" id="{85CF3007-9004-47B3-8038-D0005C4A1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011613"/>
            <a:ext cx="33528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9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45BBE84C-234F-485B-BD10-A6D9C93C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/>
              <a:t>Фестиваль «Талант без границ» по гранту Окружной администрации города Якутска «Народный бюджет»</a:t>
            </a:r>
            <a:endParaRPr lang="ru-RU" altLang="ru-RU" sz="2000"/>
          </a:p>
        </p:txBody>
      </p:sp>
      <p:pic>
        <p:nvPicPr>
          <p:cNvPr id="23555" name="Объект 3">
            <a:extLst>
              <a:ext uri="{FF2B5EF4-FFF2-40B4-BE49-F238E27FC236}">
                <a16:creationId xmlns:a16="http://schemas.microsoft.com/office/drawing/2014/main" id="{5F03B7C4-2417-4CC4-B491-098F3BDF3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1295400"/>
            <a:ext cx="6813550" cy="4572000"/>
          </a:xfrm>
        </p:spPr>
      </p:pic>
    </p:spTree>
    <p:extLst>
      <p:ext uri="{BB962C8B-B14F-4D97-AF65-F5344CB8AC3E}">
        <p14:creationId xmlns:p14="http://schemas.microsoft.com/office/powerpoint/2010/main" val="401376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375C42E-F0F9-4B22-A09E-4EB256188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27062"/>
          </a:xfrm>
        </p:spPr>
        <p:txBody>
          <a:bodyPr/>
          <a:lstStyle/>
          <a:p>
            <a:pPr eaLnBrk="1" hangingPunct="1"/>
            <a:r>
              <a:rPr lang="ru-RU" altLang="ru-RU" sz="3600" b="1"/>
              <a:t>Фестиваль «Талант без границ 2016»</a:t>
            </a:r>
          </a:p>
        </p:txBody>
      </p:sp>
      <p:pic>
        <p:nvPicPr>
          <p:cNvPr id="24579" name="Рисунок 1">
            <a:extLst>
              <a:ext uri="{FF2B5EF4-FFF2-40B4-BE49-F238E27FC236}">
                <a16:creationId xmlns:a16="http://schemas.microsoft.com/office/drawing/2014/main" id="{5FC89F38-8776-4034-B9F4-550C09A8C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19200"/>
            <a:ext cx="21034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2">
            <a:extLst>
              <a:ext uri="{FF2B5EF4-FFF2-40B4-BE49-F238E27FC236}">
                <a16:creationId xmlns:a16="http://schemas.microsoft.com/office/drawing/2014/main" id="{B6DE3215-F16E-4745-A6C2-1769AF59F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179513"/>
            <a:ext cx="225266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3">
            <a:extLst>
              <a:ext uri="{FF2B5EF4-FFF2-40B4-BE49-F238E27FC236}">
                <a16:creationId xmlns:a16="http://schemas.microsoft.com/office/drawing/2014/main" id="{4168C445-9096-4842-A859-69ACD7600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709988"/>
            <a:ext cx="39973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4">
            <a:extLst>
              <a:ext uri="{FF2B5EF4-FFF2-40B4-BE49-F238E27FC236}">
                <a16:creationId xmlns:a16="http://schemas.microsoft.com/office/drawing/2014/main" id="{A4A9CE66-2561-4DF2-96B1-C11BD4D84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066800"/>
            <a:ext cx="36607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5">
            <a:extLst>
              <a:ext uri="{FF2B5EF4-FFF2-40B4-BE49-F238E27FC236}">
                <a16:creationId xmlns:a16="http://schemas.microsoft.com/office/drawing/2014/main" id="{1B640DA0-4CB3-47D9-8218-91AF1057A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8013"/>
            <a:ext cx="363537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7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D12559A4-FE19-4A74-9EA8-0ADA63F7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ru-RU" altLang="ru-RU" sz="3200" b="1" dirty="0"/>
              <a:t/>
            </a:r>
            <a:br>
              <a:rPr lang="ru-RU" altLang="ru-RU" sz="3200" b="1" dirty="0"/>
            </a:br>
            <a:r>
              <a:rPr lang="ru-RU" altLang="ru-RU" sz="2800" b="1" dirty="0"/>
              <a:t>Татьянин день в КЦ СВФУ</a:t>
            </a:r>
            <a:r>
              <a:rPr lang="ru-RU" altLang="ru-RU" sz="2800" dirty="0"/>
              <a:t>, грамотой Ректора СВФУ награждена Жданова </a:t>
            </a:r>
            <a:r>
              <a:rPr lang="ru-RU" altLang="ru-RU" sz="2800" dirty="0" smtClean="0"/>
              <a:t>Юлия</a:t>
            </a:r>
            <a:endParaRPr lang="ru-RU" altLang="ru-RU" sz="2800" dirty="0"/>
          </a:p>
        </p:txBody>
      </p:sp>
      <p:pic>
        <p:nvPicPr>
          <p:cNvPr id="22531" name="Объект 3">
            <a:extLst>
              <a:ext uri="{FF2B5EF4-FFF2-40B4-BE49-F238E27FC236}">
                <a16:creationId xmlns:a16="http://schemas.microsoft.com/office/drawing/2014/main" id="{690F6C75-FC8A-4F40-A450-A51DAFC9B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2514600"/>
            <a:ext cx="6832600" cy="3843338"/>
          </a:xfrm>
        </p:spPr>
      </p:pic>
    </p:spTree>
    <p:extLst>
      <p:ext uri="{BB962C8B-B14F-4D97-AF65-F5344CB8AC3E}">
        <p14:creationId xmlns:p14="http://schemas.microsoft.com/office/powerpoint/2010/main" val="210985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5406C594-14AD-4000-8B75-05C5BC6B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/>
              <a:t>Фестиваль «Талант без границ 2018»</a:t>
            </a:r>
          </a:p>
        </p:txBody>
      </p:sp>
      <p:pic>
        <p:nvPicPr>
          <p:cNvPr id="25603" name="Picture 5" descr="Ð¡ÑÑÐ´ÐµÐ½ÑÑ Ð¸ Ð´ÐµÑÐ¸ Ñ ÐÐÐ Ð¿ÑÐ¸Ð½ÑÐ»Ð¸ ÑÑÐ°ÑÑÐ¸Ðµ Ð½Ð° ÑÐµÑÑÐ¸Ð²Ð°Ð»Ðµ ÑÐ°Ð»Ð°Ð½ÑÐ¾Ð²">
            <a:extLst>
              <a:ext uri="{FF2B5EF4-FFF2-40B4-BE49-F238E27FC236}">
                <a16:creationId xmlns:a16="http://schemas.microsoft.com/office/drawing/2014/main" id="{2A5907B4-80F4-4E77-9D93-BA17ED6596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19200"/>
            <a:ext cx="36576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7" descr="https://www.s-vfu.ru/upload/iblock/de7/de7fd961042ba4640755024aa453e7c5.jpg">
            <a:extLst>
              <a:ext uri="{FF2B5EF4-FFF2-40B4-BE49-F238E27FC236}">
                <a16:creationId xmlns:a16="http://schemas.microsoft.com/office/drawing/2014/main" id="{4BC22FBA-850C-4D5D-ABD6-DB452C6C0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6482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https://www.s-vfu.ru/upload/iblock/c17/c178f582da2be704f5f5ade916796351.jpg">
            <a:extLst>
              <a:ext uri="{FF2B5EF4-FFF2-40B4-BE49-F238E27FC236}">
                <a16:creationId xmlns:a16="http://schemas.microsoft.com/office/drawing/2014/main" id="{1F664790-DAF7-46B0-9625-FC4B7A3C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3886200"/>
            <a:ext cx="43021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https://www.s-vfu.ru/upload/iblock/d73/d7360c9c742fc15a1771a2c3c94fe1b4.jpg">
            <a:extLst>
              <a:ext uri="{FF2B5EF4-FFF2-40B4-BE49-F238E27FC236}">
                <a16:creationId xmlns:a16="http://schemas.microsoft.com/office/drawing/2014/main" id="{3CD71328-311C-43EB-89EB-1E47A029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3959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9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024C1E4E-0D1C-4C50-A06E-B8E11441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6627" name="Picture 2" descr="https://www.s-vfu.ru/upload/iblock/3a6/3a6ef84e3faf80d1a0c677b44b973534.jpg">
            <a:extLst>
              <a:ext uri="{FF2B5EF4-FFF2-40B4-BE49-F238E27FC236}">
                <a16:creationId xmlns:a16="http://schemas.microsoft.com/office/drawing/2014/main" id="{F6B651D3-F1DC-4E42-90D0-87C0277DB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538" y="273050"/>
            <a:ext cx="4281487" cy="285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www.s-vfu.ru/upload/iblock/78f/78f3f487f3a04c819977be9ac725db46.jpg">
            <a:extLst>
              <a:ext uri="{FF2B5EF4-FFF2-40B4-BE49-F238E27FC236}">
                <a16:creationId xmlns:a16="http://schemas.microsoft.com/office/drawing/2014/main" id="{A0B9AD7C-827D-49CB-95A1-4BF2B47CB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23838"/>
            <a:ext cx="4338637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https://www.s-vfu.ru/upload/iblock/e04/e04454ee9134250a336c7388b8557983.jpg">
            <a:extLst>
              <a:ext uri="{FF2B5EF4-FFF2-40B4-BE49-F238E27FC236}">
                <a16:creationId xmlns:a16="http://schemas.microsoft.com/office/drawing/2014/main" id="{50FAC044-DD61-4BBE-B5AA-793DD8F10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271838"/>
            <a:ext cx="4852988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https://www.s-vfu.ru/upload/iblock/089/0898583bbac8e75fc37278e56e33238e.jpg">
            <a:extLst>
              <a:ext uri="{FF2B5EF4-FFF2-40B4-BE49-F238E27FC236}">
                <a16:creationId xmlns:a16="http://schemas.microsoft.com/office/drawing/2014/main" id="{F76D0EBD-4CA2-46F7-A516-27EC8F950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286125"/>
            <a:ext cx="42481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01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861C0E75-FEF8-420B-97C1-D3500B6C3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altLang="ru-RU" sz="2000" b="1" dirty="0"/>
              <a:t>Акция «Твори добро» </a:t>
            </a:r>
            <a:r>
              <a:rPr lang="ru-RU" altLang="ru-RU" sz="2000" dirty="0"/>
              <a:t>студенты собрали одежду, книжки, средства гигиены для Городского специализированного дома ребенка.</a:t>
            </a:r>
          </a:p>
        </p:txBody>
      </p:sp>
      <p:pic>
        <p:nvPicPr>
          <p:cNvPr id="21507" name="Объект 4">
            <a:extLst>
              <a:ext uri="{FF2B5EF4-FFF2-40B4-BE49-F238E27FC236}">
                <a16:creationId xmlns:a16="http://schemas.microsoft.com/office/drawing/2014/main" id="{A569D2E7-C468-4D02-98F5-C6815ED54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12900"/>
            <a:ext cx="80454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6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Акция «Твори добро» в Республиканском доме-интернате для престарелых и инвалидов </a:t>
            </a:r>
            <a:r>
              <a:rPr lang="ru-RU" sz="2400" dirty="0" err="1" smtClean="0"/>
              <a:t>им.Решетникова</a:t>
            </a:r>
            <a:r>
              <a:rPr lang="ru-RU" sz="2400" dirty="0" smtClean="0"/>
              <a:t> В.П.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591502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Традиционная «Неделя социальных профессий» в Институте психологии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64" y="1589088"/>
            <a:ext cx="6787836" cy="509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 smtClean="0"/>
              <a:t>Смехотерапия</a:t>
            </a:r>
            <a:r>
              <a:rPr lang="ru-RU" sz="3200" dirty="0" smtClean="0"/>
              <a:t> на </a:t>
            </a:r>
            <a:r>
              <a:rPr lang="ru-RU" sz="3200" dirty="0"/>
              <a:t>«</a:t>
            </a:r>
            <a:r>
              <a:rPr lang="ru-RU" sz="3200" dirty="0" smtClean="0"/>
              <a:t>Неделе </a:t>
            </a:r>
            <a:r>
              <a:rPr lang="ru-RU" sz="3200" dirty="0"/>
              <a:t>социальных профессий» в Институте психологии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3" y="1453497"/>
            <a:ext cx="8687553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93376764-1DC8-423E-B1E4-84C2DB9F6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2176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7171" name="Picture 6">
            <a:extLst>
              <a:ext uri="{FF2B5EF4-FFF2-40B4-BE49-F238E27FC236}">
                <a16:creationId xmlns:a16="http://schemas.microsoft.com/office/drawing/2014/main" id="{4D33A14E-8334-453E-A66F-A8C0C34D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0360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945870B0-3F77-4E4A-8365-12CD46556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5" y="304800"/>
            <a:ext cx="8229600" cy="1143000"/>
          </a:xfrm>
        </p:spPr>
        <p:txBody>
          <a:bodyPr/>
          <a:lstStyle/>
          <a:p>
            <a:r>
              <a:rPr lang="ru-RU" altLang="ru-RU" sz="2000"/>
              <a:t>Проведение Новогоднего концерта и вручение подарков, пожилым и людям с инвалидностью в </a:t>
            </a:r>
            <a:r>
              <a:rPr lang="ru-RU" altLang="ru-RU" sz="2000" b="1">
                <a:hlinkClick r:id="rId2"/>
              </a:rPr>
              <a:t>"Республиканском доме-интернате для престарелых и инвалидов имени Решетникова В.П."</a:t>
            </a:r>
            <a:endParaRPr lang="ru-RU" altLang="ru-RU" sz="2000"/>
          </a:p>
        </p:txBody>
      </p:sp>
      <p:pic>
        <p:nvPicPr>
          <p:cNvPr id="32771" name="Объект 3">
            <a:extLst>
              <a:ext uri="{FF2B5EF4-FFF2-40B4-BE49-F238E27FC236}">
                <a16:creationId xmlns:a16="http://schemas.microsoft.com/office/drawing/2014/main" id="{50ADA287-D0D3-4FA8-ABF1-F4691F4C8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286000"/>
            <a:ext cx="3733800" cy="3257550"/>
          </a:xfrm>
        </p:spPr>
      </p:pic>
      <p:pic>
        <p:nvPicPr>
          <p:cNvPr id="32772" name="Рисунок 2">
            <a:extLst>
              <a:ext uri="{FF2B5EF4-FFF2-40B4-BE49-F238E27FC236}">
                <a16:creationId xmlns:a16="http://schemas.microsoft.com/office/drawing/2014/main" id="{0C9282E9-BA23-440F-A296-85F14428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2286000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13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E94F4DD4-C0D4-4621-BB29-138877B8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1676400"/>
          </a:xfrm>
        </p:spPr>
        <p:txBody>
          <a:bodyPr/>
          <a:lstStyle/>
          <a:p>
            <a:r>
              <a:rPr lang="ru-RU" altLang="ru-RU" sz="1800" dirty="0"/>
              <a:t>Студенты подарили </a:t>
            </a:r>
            <a:r>
              <a:rPr lang="ru-RU" altLang="ru-RU" sz="1800" b="1" dirty="0"/>
              <a:t>Республиканской специализированной (коррекционной) образовательной школе-интернату для детей сирот и детей оставшихся без попечения родителей</a:t>
            </a:r>
            <a:r>
              <a:rPr lang="ru-RU" altLang="ru-RU" sz="1800" dirty="0"/>
              <a:t> бытовую кухонную технику для уроков СБО. </a:t>
            </a:r>
            <a:r>
              <a:rPr lang="ru-RU" altLang="ru-RU" dirty="0"/>
              <a:t> </a:t>
            </a:r>
          </a:p>
        </p:txBody>
      </p:sp>
      <p:pic>
        <p:nvPicPr>
          <p:cNvPr id="30723" name="Picture 2" descr="ÐÐ»Ð°Ð³Ð¾ÑÐ²Ð¾ÑÐ¸ÑÐµÐ»ÑÐ½Ð°Ñ Ð°ÐºÑÐ¸Ñ ÑÑÑÐ´ÐµÐ½ÑÐ¾Ð² Ð·Ð°Ð¾ÑÐ½Ð¾Ð³Ð¾ Ð¾Ð±ÑÑÐµÐ½Ð¸Ñ 1 ÐºÑÑÑÐ° Ð½Ð°Ð¿ÑÐ°Ð²Ð»ÐµÐ½Ð¸Ñ Â«Ð¡Ð¾ÑÐ¸Ð°Ð»ÑÐ½Ð°Ñ ÑÐ°Ð±Ð¾ÑÐ°Â»">
            <a:extLst>
              <a:ext uri="{FF2B5EF4-FFF2-40B4-BE49-F238E27FC236}">
                <a16:creationId xmlns:a16="http://schemas.microsoft.com/office/drawing/2014/main" id="{BAA6FC6B-D664-4497-B8F2-BDE3908F9D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992313"/>
            <a:ext cx="603408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5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https://www.s-vfu.ru/universitet/rukovodstvo-i-struktura/instituty/ip/news/%D0%9D%D0%B5%D0%B4%D0%A1%D0%BE%D1%86%D0%9F%D1%80%D0%BE%D1%84/2018-03-21-PHOTO-00001425.jpg">
            <a:extLst>
              <a:ext uri="{FF2B5EF4-FFF2-40B4-BE49-F238E27FC236}">
                <a16:creationId xmlns:a16="http://schemas.microsoft.com/office/drawing/2014/main" id="{C2526EF3-AE30-40B3-A2E6-7F8558CCC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2199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Заголовок 7">
            <a:extLst>
              <a:ext uri="{FF2B5EF4-FFF2-40B4-BE49-F238E27FC236}">
                <a16:creationId xmlns:a16="http://schemas.microsoft.com/office/drawing/2014/main" id="{DE541D90-4F86-4E3E-B913-A5DC213A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7315200" cy="1460500"/>
          </a:xfrm>
        </p:spPr>
        <p:txBody>
          <a:bodyPr/>
          <a:lstStyle/>
          <a:p>
            <a:r>
              <a:rPr lang="ru-RU" altLang="ru-RU" sz="2400" b="1" dirty="0"/>
              <a:t>Неделя социальных профессий,</a:t>
            </a:r>
            <a:br>
              <a:rPr lang="ru-RU" altLang="ru-RU" sz="2400" b="1" dirty="0"/>
            </a:br>
            <a:r>
              <a:rPr lang="ru-RU" altLang="ru-RU" sz="2400" b="1" dirty="0"/>
              <a:t>встреча с представителями </a:t>
            </a:r>
            <a:br>
              <a:rPr lang="ru-RU" altLang="ru-RU" sz="2400" b="1" dirty="0"/>
            </a:br>
            <a:r>
              <a:rPr lang="ru-RU" altLang="ru-RU" sz="2400" b="1" dirty="0"/>
              <a:t>благотворительного фонда «</a:t>
            </a:r>
            <a:r>
              <a:rPr lang="ru-RU" altLang="ru-RU" sz="2400" b="1" dirty="0" err="1"/>
              <a:t>Харысхал</a:t>
            </a:r>
            <a:r>
              <a:rPr lang="ru-RU" altLang="ru-RU" sz="2400" b="1" dirty="0" smtClean="0"/>
              <a:t>» </a:t>
            </a:r>
            <a:r>
              <a:rPr lang="ru-RU" altLang="ru-RU" sz="2400" b="1" dirty="0"/>
              <a:t/>
            </a:r>
            <a:br>
              <a:rPr lang="ru-RU" altLang="ru-RU" sz="2400" b="1" dirty="0"/>
            </a:br>
            <a:endParaRPr lang="ru-RU" altLang="ru-RU" sz="2400" dirty="0"/>
          </a:p>
        </p:txBody>
      </p:sp>
      <p:sp>
        <p:nvSpPr>
          <p:cNvPr id="27652" name="Объект 8">
            <a:extLst>
              <a:ext uri="{FF2B5EF4-FFF2-40B4-BE49-F238E27FC236}">
                <a16:creationId xmlns:a16="http://schemas.microsoft.com/office/drawing/2014/main" id="{2F2797FD-395E-45F1-A87C-C3686E582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124075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endParaRPr lang="ru-RU" altLang="ru-RU" sz="2000"/>
          </a:p>
          <a:p>
            <a:pPr marL="0" indent="0">
              <a:buFontTx/>
              <a:buNone/>
            </a:pPr>
            <a:endParaRPr lang="ru-RU" altLang="ru-RU" sz="2000"/>
          </a:p>
          <a:p>
            <a:pPr marL="0" indent="0">
              <a:buFontTx/>
              <a:buNone/>
            </a:pPr>
            <a:endParaRPr lang="ru-RU" altLang="ru-RU" sz="2000"/>
          </a:p>
          <a:p>
            <a:pPr marL="0" indent="0">
              <a:buFontTx/>
              <a:buNone/>
            </a:pPr>
            <a:endParaRPr lang="ru-RU" altLang="ru-RU" sz="2000"/>
          </a:p>
          <a:p>
            <a:pPr marL="0" indent="0">
              <a:buFontTx/>
              <a:buNone/>
            </a:pPr>
            <a:endParaRPr lang="ru-RU" altLang="ru-RU" sz="2000"/>
          </a:p>
          <a:p>
            <a:pPr marL="0" indent="0">
              <a:buFontTx/>
              <a:buNone/>
            </a:pPr>
            <a:endParaRPr lang="ru-RU" altLang="ru-RU" sz="2000"/>
          </a:p>
          <a:p>
            <a:pPr marL="0" indent="0">
              <a:buFontTx/>
              <a:buNone/>
            </a:pPr>
            <a:endParaRPr lang="ru-RU" altLang="ru-RU" sz="2000"/>
          </a:p>
          <a:p>
            <a:pPr marL="0" indent="0">
              <a:buFontTx/>
              <a:buNone/>
            </a:pPr>
            <a:endParaRPr lang="ru-RU" altLang="ru-RU" sz="2000"/>
          </a:p>
          <a:p>
            <a:pPr marL="0" indent="0">
              <a:buFontTx/>
              <a:buNone/>
            </a:pPr>
            <a:endParaRPr lang="ru-RU" altLang="ru-RU" sz="2000"/>
          </a:p>
          <a:p>
            <a:pPr marL="0" indent="0" algn="r">
              <a:buFontTx/>
              <a:buNone/>
            </a:pPr>
            <a:endParaRPr lang="ru-RU" altLang="ru-RU" sz="200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 descr="Изображение выглядит как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22C4A11-EF0C-426B-9C16-4276C03A0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9" r="24634" b="1"/>
          <a:stretch/>
        </p:blipFill>
        <p:spPr>
          <a:xfrm>
            <a:off x="3506526" y="1392325"/>
            <a:ext cx="2823005" cy="4073346"/>
          </a:xfrm>
          <a:prstGeom prst="rect">
            <a:avLst/>
          </a:prstGeom>
        </p:spPr>
      </p:pic>
      <p:pic>
        <p:nvPicPr>
          <p:cNvPr id="9" name="Рисунок 9" descr="Изображение выглядит как пол, внутренний, челове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43034DF9-1188-4619-9A07-E34A0695C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101"/>
          <a:stretch/>
        </p:blipFill>
        <p:spPr>
          <a:xfrm>
            <a:off x="6351105" y="1431174"/>
            <a:ext cx="2792896" cy="403241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44C6CB87-3BC6-412C-8E11-D0CACB1D4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945" y="1969955"/>
            <a:ext cx="3217611" cy="3766688"/>
          </a:xfrm>
        </p:spPr>
        <p:txBody>
          <a:bodyPr anchor="t">
            <a:normAutofit fontScale="62500" lnSpcReduction="20000"/>
          </a:bodyPr>
          <a:lstStyle/>
          <a:p>
            <a:r>
              <a:rPr lang="ru-RU" b="0" dirty="0">
                <a:latin typeface="Arial"/>
                <a:ea typeface="+mn-lt"/>
                <a:cs typeface="+mn-lt"/>
              </a:rPr>
              <a:t>Помощь в организации и проведении открытия региональной общественной организации людей с инвалидностью «Феникс»</a:t>
            </a:r>
          </a:p>
          <a:p>
            <a:r>
              <a:rPr lang="ru-RU" b="0" dirty="0">
                <a:latin typeface="Arial"/>
                <a:ea typeface="+mn-lt"/>
                <a:cs typeface="+mn-lt"/>
              </a:rPr>
              <a:t>16.02.2021</a:t>
            </a:r>
          </a:p>
          <a:p>
            <a:r>
              <a:rPr lang="ru-RU" b="0" dirty="0">
                <a:latin typeface="Arial"/>
                <a:ea typeface="+mn-lt"/>
                <a:cs typeface="+mn-lt"/>
              </a:rPr>
              <a:t>Приняли участие студенты группы СР-17: Иванов Рустам и Павлова Аэлита.</a:t>
            </a:r>
            <a:endParaRPr lang="ru-RU" dirty="0">
              <a:latin typeface="Arial"/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23293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857250"/>
            <a:ext cx="914400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426" y="1425934"/>
            <a:ext cx="3493860" cy="40397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13045" y="857250"/>
            <a:ext cx="5630955" cy="5739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498108-D58B-47C2-8962-AFD86BAEC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351" y="1752600"/>
            <a:ext cx="2969927" cy="3937401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ru-RU" dirty="0" smtClean="0">
                <a:latin typeface="Arial"/>
                <a:ea typeface="+mn-lt"/>
                <a:cs typeface="+mn-lt"/>
              </a:rPr>
              <a:t>В период пандемии</a:t>
            </a:r>
          </a:p>
          <a:p>
            <a:pPr>
              <a:lnSpc>
                <a:spcPct val="130000"/>
              </a:lnSpc>
            </a:pPr>
            <a:r>
              <a:rPr lang="ru-RU" b="0" dirty="0" smtClean="0">
                <a:latin typeface="Arial"/>
                <a:ea typeface="+mn-lt"/>
                <a:cs typeface="+mn-lt"/>
              </a:rPr>
              <a:t>В </a:t>
            </a:r>
            <a:r>
              <a:rPr lang="ru-RU" b="0" dirty="0">
                <a:latin typeface="Arial"/>
                <a:ea typeface="+mn-lt"/>
                <a:cs typeface="+mn-lt"/>
              </a:rPr>
              <a:t>волонтерском Центре СВФУ, студенты измеряют температуру, при входе в </a:t>
            </a:r>
            <a:r>
              <a:rPr lang="ru-RU" b="0" dirty="0" smtClean="0">
                <a:latin typeface="Arial"/>
                <a:ea typeface="+mn-lt"/>
                <a:cs typeface="+mn-lt"/>
              </a:rPr>
              <a:t>клинику, </a:t>
            </a:r>
            <a:r>
              <a:rPr lang="ru-RU" b="0" dirty="0">
                <a:latin typeface="Arial"/>
                <a:ea typeface="+mn-lt"/>
                <a:cs typeface="+mn-lt"/>
              </a:rPr>
              <a:t>доставляют еду студентам, которые находятся в изоляторах, в Колл-центре информируют студентов, где можно получить вакцину.</a:t>
            </a:r>
            <a:endParaRPr lang="ru-RU" dirty="0">
              <a:latin typeface="Arial"/>
            </a:endParaRPr>
          </a:p>
        </p:txBody>
      </p:sp>
      <p:pic>
        <p:nvPicPr>
          <p:cNvPr id="4" name="Рисунок 4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A2054D8-BE5E-4ADD-9EB2-5A5F00694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7225"/>
          <a:stretch/>
        </p:blipFill>
        <p:spPr>
          <a:xfrm>
            <a:off x="3521785" y="1392327"/>
            <a:ext cx="5625354" cy="40733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" y="5465673"/>
            <a:ext cx="3492185" cy="535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36342" y="5482962"/>
            <a:ext cx="5605371" cy="5177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4" y="5439317"/>
            <a:ext cx="9141713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2181" y="857250"/>
            <a:ext cx="48006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4" y="1392327"/>
            <a:ext cx="9141713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6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51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857250"/>
            <a:ext cx="914400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5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426" y="1425934"/>
            <a:ext cx="3493860" cy="40397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5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13045" y="857250"/>
            <a:ext cx="5630955" cy="5739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9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665C283-9458-4D21-A951-389E3342E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4" r="36532" b="-1"/>
          <a:stretch/>
        </p:blipFill>
        <p:spPr>
          <a:xfrm>
            <a:off x="3506526" y="1392325"/>
            <a:ext cx="2823005" cy="4073346"/>
          </a:xfrm>
          <a:prstGeom prst="rect">
            <a:avLst/>
          </a:prstGeom>
        </p:spPr>
      </p:pic>
      <p:pic>
        <p:nvPicPr>
          <p:cNvPr id="8" name="Рисунок 8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F3659D5-332D-4309-9654-0DA6DAB86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3" r="-3" b="-3"/>
          <a:stretch/>
        </p:blipFill>
        <p:spPr>
          <a:xfrm>
            <a:off x="6351105" y="1431174"/>
            <a:ext cx="2792896" cy="4032410"/>
          </a:xfrm>
          <a:prstGeom prst="rect">
            <a:avLst/>
          </a:prstGeom>
        </p:spPr>
      </p:pic>
      <p:sp>
        <p:nvSpPr>
          <p:cNvPr id="53" name="Rectangle 57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" y="5465673"/>
            <a:ext cx="3492185" cy="535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36342" y="5482962"/>
            <a:ext cx="5605371" cy="5177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61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4" y="5439317"/>
            <a:ext cx="9141713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6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2181" y="857250"/>
            <a:ext cx="48006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4" y="1392327"/>
            <a:ext cx="9141713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85CAE9-2BF6-4D63-925F-E06D7ED10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87" y="1531769"/>
            <a:ext cx="3172041" cy="3830665"/>
          </a:xfrm>
        </p:spPr>
        <p:txBody>
          <a:bodyPr anchor="t">
            <a:noAutofit/>
          </a:bodyPr>
          <a:lstStyle/>
          <a:p>
            <a:pPr>
              <a:lnSpc>
                <a:spcPct val="130000"/>
              </a:lnSpc>
            </a:pPr>
            <a:r>
              <a:rPr lang="ru-RU" b="0" dirty="0">
                <a:latin typeface="Arial"/>
                <a:ea typeface="+mn-lt"/>
                <a:cs typeface="+mn-lt"/>
              </a:rPr>
              <a:t>Проведение экологической акции: сдали на переработку бумагу А-4, собрали для вторичного использования пластиковые папки и файлы для студентов (на оформление отчетов по практике). Приняли участие студенты СР-18 и СР-19:</a:t>
            </a:r>
            <a:br>
              <a:rPr lang="ru-RU" b="0" dirty="0">
                <a:latin typeface="Arial"/>
                <a:ea typeface="+mn-lt"/>
                <a:cs typeface="+mn-lt"/>
              </a:rPr>
            </a:br>
            <a:r>
              <a:rPr lang="ru-RU" b="0" dirty="0" err="1">
                <a:latin typeface="Arial"/>
                <a:ea typeface="+mn-lt"/>
                <a:cs typeface="+mn-lt"/>
              </a:rPr>
              <a:t>Шелковникова</a:t>
            </a:r>
            <a:r>
              <a:rPr lang="ru-RU" b="0" dirty="0">
                <a:latin typeface="Arial"/>
                <a:ea typeface="+mn-lt"/>
                <a:cs typeface="+mn-lt"/>
              </a:rPr>
              <a:t> В, Григорьев С., Алексеев А., </a:t>
            </a:r>
            <a:r>
              <a:rPr lang="ru-RU" b="0" dirty="0" err="1">
                <a:latin typeface="Arial"/>
                <a:ea typeface="+mn-lt"/>
                <a:cs typeface="+mn-lt"/>
              </a:rPr>
              <a:t>Колодезникова</a:t>
            </a:r>
            <a:r>
              <a:rPr lang="ru-RU" b="0" dirty="0">
                <a:latin typeface="Arial"/>
                <a:ea typeface="+mn-lt"/>
                <a:cs typeface="+mn-lt"/>
              </a:rPr>
              <a:t> Н., Александров Э.</a:t>
            </a:r>
          </a:p>
        </p:txBody>
      </p:sp>
      <p:sp>
        <p:nvSpPr>
          <p:cNvPr id="63" name="Rectangle 67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533" y="1394419"/>
            <a:ext cx="48006" cy="40736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857250"/>
            <a:ext cx="914400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426" y="1425934"/>
            <a:ext cx="3493860" cy="40397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91320-948E-4F7E-B9EA-5A7B34DE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89" y="1284979"/>
            <a:ext cx="2708272" cy="1396759"/>
          </a:xfrm>
        </p:spPr>
        <p:txBody>
          <a:bodyPr>
            <a:normAutofit/>
          </a:bodyPr>
          <a:lstStyle/>
          <a:p>
            <a:r>
              <a:rPr lang="ru-RU" sz="2300" dirty="0">
                <a:latin typeface="Arial"/>
                <a:ea typeface="Meiryo"/>
                <a:cs typeface="Arial"/>
              </a:rPr>
              <a:t>Поздравление ветеранов</a:t>
            </a:r>
            <a:endParaRPr lang="ru-RU" sz="2300" dirty="0">
              <a:latin typeface="Arial"/>
              <a:cs typeface="Arial"/>
            </a:endParaRPr>
          </a:p>
        </p:txBody>
      </p:sp>
      <p:pic>
        <p:nvPicPr>
          <p:cNvPr id="6" name="Рисунок 6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5C04531-1E97-42F8-B070-192C4EB59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151"/>
          <a:stretch/>
        </p:blipFill>
        <p:spPr>
          <a:xfrm>
            <a:off x="6333565" y="3428998"/>
            <a:ext cx="2810435" cy="2034584"/>
          </a:xfrm>
          <a:prstGeom prst="rect">
            <a:avLst/>
          </a:prstGeom>
        </p:spPr>
      </p:pic>
      <p:pic>
        <p:nvPicPr>
          <p:cNvPr id="4" name="Рисунок 4" descr="Изображение выглядит как человек, стена, по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E70EDEF-F1BE-47E7-9875-590C051B3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6" b="1"/>
          <a:stretch/>
        </p:blipFill>
        <p:spPr>
          <a:xfrm>
            <a:off x="3513716" y="1392325"/>
            <a:ext cx="2827917" cy="4073346"/>
          </a:xfrm>
          <a:prstGeom prst="rect">
            <a:avLst/>
          </a:prstGeom>
        </p:spPr>
      </p:pic>
      <p:pic>
        <p:nvPicPr>
          <p:cNvPr id="5" name="Рисунок 5" descr="Изображение выглядит как внешний, небо, земля,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1C8C52C8-9F3C-4495-8CDE-EB950A436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51" r="-1" b="23345"/>
          <a:stretch/>
        </p:blipFill>
        <p:spPr>
          <a:xfrm>
            <a:off x="6369540" y="1425937"/>
            <a:ext cx="2774461" cy="2015554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13045" y="857250"/>
            <a:ext cx="5630955" cy="5739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02E364-7C2D-482A-B3E7-61CBDEB35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75" y="2646891"/>
            <a:ext cx="2712055" cy="2541305"/>
          </a:xfrm>
        </p:spPr>
        <p:txBody>
          <a:bodyPr anchor="t">
            <a:normAutofit lnSpcReduction="10000"/>
          </a:bodyPr>
          <a:lstStyle/>
          <a:p>
            <a:r>
              <a:rPr lang="ru-RU" b="0" dirty="0">
                <a:latin typeface="Arial"/>
                <a:ea typeface="+mn-lt"/>
                <a:cs typeface="+mn-lt"/>
              </a:rPr>
              <a:t>Поздравление одиноко проживающих пожилых людей с днем Победы, вручение подарков в Чурапчинском улусе. </a:t>
            </a:r>
            <a:endParaRPr lang="en-US" b="0" dirty="0">
              <a:latin typeface="Arial"/>
              <a:ea typeface="Meiryo"/>
              <a:cs typeface="Arial"/>
            </a:endParaRPr>
          </a:p>
          <a:p>
            <a:r>
              <a:rPr lang="en-US" b="0" dirty="0" err="1">
                <a:latin typeface="Arial"/>
                <a:ea typeface="Meiryo"/>
                <a:cs typeface="Arial"/>
              </a:rPr>
              <a:t>Ольга</a:t>
            </a:r>
            <a:r>
              <a:rPr lang="en-US" b="0" dirty="0">
                <a:latin typeface="Arial"/>
                <a:ea typeface="Meiryo"/>
                <a:cs typeface="Arial"/>
              </a:rPr>
              <a:t> </a:t>
            </a:r>
            <a:r>
              <a:rPr lang="en-US" b="0" dirty="0" err="1">
                <a:latin typeface="Arial"/>
                <a:ea typeface="Meiryo"/>
                <a:cs typeface="Arial"/>
              </a:rPr>
              <a:t>Собакина</a:t>
            </a:r>
            <a:r>
              <a:rPr lang="en-US" b="0" dirty="0">
                <a:latin typeface="Arial"/>
                <a:ea typeface="Meiryo"/>
                <a:cs typeface="Arial"/>
              </a:rPr>
              <a:t>,</a:t>
            </a:r>
            <a:r>
              <a:rPr lang="en-US" b="0" dirty="0">
                <a:latin typeface="Arial"/>
                <a:ea typeface="Meiryo"/>
              </a:rPr>
              <a:t/>
            </a:r>
            <a:br>
              <a:rPr lang="en-US" b="0" dirty="0">
                <a:latin typeface="Arial"/>
                <a:ea typeface="Meiryo"/>
              </a:rPr>
            </a:br>
            <a:r>
              <a:rPr lang="en-US" b="0" dirty="0">
                <a:latin typeface="Arial"/>
                <a:ea typeface="Meiryo"/>
                <a:cs typeface="Arial"/>
              </a:rPr>
              <a:t>группа СР-18</a:t>
            </a:r>
            <a:endParaRPr lang="en-US" b="0">
              <a:latin typeface="Arial"/>
              <a:cs typeface="Arial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" y="5465673"/>
            <a:ext cx="3492185" cy="535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36342" y="5482962"/>
            <a:ext cx="5605371" cy="5177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4" y="5439317"/>
            <a:ext cx="9141713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2181" y="857250"/>
            <a:ext cx="48006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4" y="1392327"/>
            <a:ext cx="9141713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533" y="1394419"/>
            <a:ext cx="48006" cy="40736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2220" y="3423375"/>
            <a:ext cx="2811780" cy="48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9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Изображение выглядит как снег, внешний, сноубординг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90AD68F-4491-48EE-A8D9-1FC519E17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2" r="1" b="16084"/>
          <a:stretch/>
        </p:blipFill>
        <p:spPr>
          <a:xfrm>
            <a:off x="3506526" y="1392325"/>
            <a:ext cx="2823005" cy="4073346"/>
          </a:xfrm>
          <a:prstGeom prst="rect">
            <a:avLst/>
          </a:prstGeom>
        </p:spPr>
      </p:pic>
      <p:pic>
        <p:nvPicPr>
          <p:cNvPr id="6" name="Рисунок 6" descr="Изображение выглядит как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C2BA3489-19D2-467D-BEB0-2C341EEAF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8423"/>
          <a:stretch/>
        </p:blipFill>
        <p:spPr>
          <a:xfrm>
            <a:off x="6351105" y="1431174"/>
            <a:ext cx="2792896" cy="403241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54BEDF8-8F5A-42B8-8414-467A58A7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64" y="1908122"/>
            <a:ext cx="3123256" cy="3865512"/>
          </a:xfrm>
        </p:spPr>
        <p:txBody>
          <a:bodyPr anchor="t">
            <a:noAutofit/>
          </a:bodyPr>
          <a:lstStyle/>
          <a:p>
            <a:pPr>
              <a:lnSpc>
                <a:spcPct val="130000"/>
              </a:lnSpc>
            </a:pPr>
            <a:r>
              <a:rPr lang="ru-RU" b="0" dirty="0">
                <a:latin typeface="Arial"/>
                <a:ea typeface="+mn-lt"/>
                <a:cs typeface="+mn-lt"/>
              </a:rPr>
              <a:t>Помощь одиноким пожилым людям в период дистанционного обучения.  Студенты кололи дрова, помогали доить коров, убирали </a:t>
            </a:r>
            <a:r>
              <a:rPr lang="ru-RU" b="0" dirty="0" err="1">
                <a:latin typeface="Arial"/>
                <a:ea typeface="+mn-lt"/>
                <a:cs typeface="+mn-lt"/>
              </a:rPr>
              <a:t>хотоны</a:t>
            </a:r>
            <a:r>
              <a:rPr lang="ru-RU" b="0" dirty="0">
                <a:latin typeface="Arial"/>
                <a:ea typeface="+mn-lt"/>
                <a:cs typeface="+mn-lt"/>
              </a:rPr>
              <a:t>, выявляли одиноких пожилых </a:t>
            </a:r>
            <a:br>
              <a:rPr lang="ru-RU" b="0" dirty="0">
                <a:latin typeface="Arial"/>
                <a:ea typeface="+mn-lt"/>
                <a:cs typeface="+mn-lt"/>
              </a:rPr>
            </a:br>
            <a:r>
              <a:rPr lang="ru-RU" b="0" dirty="0">
                <a:latin typeface="Arial"/>
                <a:ea typeface="+mn-lt"/>
                <a:cs typeface="+mn-lt"/>
              </a:rPr>
              <a:t>людей, которым необходимы были продукты питания, лекарства и другая помощь. </a:t>
            </a:r>
            <a:endParaRPr lang="ru-RU">
              <a:latin typeface="Arial"/>
              <a:ea typeface="Meiry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9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7E7066F-FF2C-478A-9F3E-2851E2656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443" y="2354171"/>
            <a:ext cx="3109316" cy="2847964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ru-RU" b="0" dirty="0">
                <a:latin typeface="Arial"/>
                <a:ea typeface="+mn-lt"/>
                <a:cs typeface="+mn-lt"/>
              </a:rPr>
              <a:t>Таким видом помощи традиционно занимаются Алексеева А., Собакина О., и др. студенты </a:t>
            </a:r>
            <a:r>
              <a:rPr lang="ru-RU" b="0" dirty="0" smtClean="0">
                <a:latin typeface="Arial"/>
                <a:ea typeface="+mn-lt"/>
                <a:cs typeface="+mn-lt"/>
              </a:rPr>
              <a:t>к</a:t>
            </a:r>
            <a:r>
              <a:rPr lang="ru-RU" b="0" dirty="0">
                <a:latin typeface="Arial"/>
                <a:ea typeface="+mn-lt"/>
                <a:cs typeface="+mn-lt"/>
              </a:rPr>
              <a:t> ним присоединились первокурсники </a:t>
            </a:r>
            <a:r>
              <a:rPr lang="ru-RU" b="0" dirty="0" err="1">
                <a:latin typeface="Arial"/>
                <a:ea typeface="+mn-lt"/>
                <a:cs typeface="+mn-lt"/>
              </a:rPr>
              <a:t>Полятинская</a:t>
            </a:r>
            <a:r>
              <a:rPr lang="ru-RU" b="0" dirty="0">
                <a:latin typeface="Arial"/>
                <a:ea typeface="+mn-lt"/>
                <a:cs typeface="+mn-lt"/>
              </a:rPr>
              <a:t> Н., и др. (Горный </a:t>
            </a:r>
            <a:r>
              <a:rPr lang="ru-RU" b="0" dirty="0" smtClean="0">
                <a:latin typeface="Arial"/>
                <a:ea typeface="+mn-lt"/>
                <a:cs typeface="+mn-lt"/>
              </a:rPr>
              <a:t>р</a:t>
            </a:r>
            <a:r>
              <a:rPr lang="en-US" b="0" dirty="0" smtClean="0">
                <a:latin typeface="Arial"/>
                <a:ea typeface="+mn-lt"/>
                <a:cs typeface="+mn-lt"/>
              </a:rPr>
              <a:t>-</a:t>
            </a:r>
            <a:r>
              <a:rPr lang="ru-RU" b="0" dirty="0" smtClean="0">
                <a:latin typeface="Arial"/>
                <a:ea typeface="+mn-lt"/>
                <a:cs typeface="+mn-lt"/>
              </a:rPr>
              <a:t>н</a:t>
            </a:r>
            <a:r>
              <a:rPr lang="ru-RU" b="0" dirty="0">
                <a:latin typeface="Arial"/>
                <a:ea typeface="+mn-lt"/>
                <a:cs typeface="+mn-lt"/>
              </a:rPr>
              <a:t>, Кобяйский р-н)</a:t>
            </a:r>
          </a:p>
          <a:p>
            <a:pPr>
              <a:lnSpc>
                <a:spcPct val="130000"/>
              </a:lnSpc>
            </a:pPr>
            <a:endParaRPr lang="ru-RU" dirty="0">
              <a:ea typeface="Meiryo"/>
            </a:endParaRPr>
          </a:p>
        </p:txBody>
      </p:sp>
      <p:pic>
        <p:nvPicPr>
          <p:cNvPr id="4" name="Рисунок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EAED487-6FD2-41A9-BE88-A5B2F9599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60" y="1438010"/>
            <a:ext cx="2132838" cy="2853295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3FCC897-7D2C-4366-BD74-767EDB3D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27" y="1438687"/>
            <a:ext cx="2132838" cy="2853295"/>
          </a:xfrm>
          <a:prstGeom prst="rect">
            <a:avLst/>
          </a:prstGeom>
        </p:spPr>
      </p:pic>
      <p:pic>
        <p:nvPicPr>
          <p:cNvPr id="6" name="Рисунок 22" descr="Изображение выглядит как человек, внешний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4FE2BE54-D13D-4935-92B3-106E32F9A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617" y="2692483"/>
            <a:ext cx="2057400" cy="27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1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164" y="838200"/>
            <a:ext cx="7868186" cy="1003673"/>
          </a:xfrm>
        </p:spPr>
        <p:txBody>
          <a:bodyPr>
            <a:normAutofit/>
          </a:bodyPr>
          <a:lstStyle/>
          <a:p>
            <a:r>
              <a:rPr lang="ru-RU" sz="2100" dirty="0"/>
              <a:t>Алексеева </a:t>
            </a:r>
            <a:r>
              <a:rPr lang="ru-RU" sz="2100" dirty="0" err="1"/>
              <a:t>Алгыстана</a:t>
            </a:r>
            <a:r>
              <a:rPr lang="ru-RU" sz="2100" dirty="0"/>
              <a:t> студентка группы ИП-БА-СР-18, помощь ветеранам войны и </a:t>
            </a:r>
            <a:r>
              <a:rPr lang="ru-RU" sz="2100" dirty="0" smtClean="0"/>
              <a:t>труда </a:t>
            </a:r>
            <a:endParaRPr lang="ru-RU" sz="2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35" y="1841872"/>
            <a:ext cx="5332670" cy="3999503"/>
          </a:xfrm>
        </p:spPr>
      </p:pic>
    </p:spTree>
    <p:extLst>
      <p:ext uri="{BB962C8B-B14F-4D97-AF65-F5344CB8AC3E}">
        <p14:creationId xmlns:p14="http://schemas.microsoft.com/office/powerpoint/2010/main" val="329817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algn="l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err="1" smtClean="0">
                <a:solidFill>
                  <a:srgbClr val="0070C0"/>
                </a:solidFill>
              </a:rPr>
              <a:t>Бакалавриат</a:t>
            </a:r>
            <a:r>
              <a:rPr lang="ru-RU" sz="3200" dirty="0" smtClean="0">
                <a:solidFill>
                  <a:srgbClr val="0070C0"/>
                </a:solidFill>
              </a:rPr>
              <a:t>, направление «Социальная работа», профиль «Психосоциальная работа с населением»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ПК-9 </a:t>
            </a:r>
            <a:r>
              <a:rPr lang="ru-RU" sz="2800" dirty="0" smtClean="0"/>
              <a:t>«Способен </a:t>
            </a:r>
            <a:r>
              <a:rPr lang="ru-RU" sz="2800" dirty="0"/>
              <a:t>к подготовке и организации мероприятий по привлечению ресурсов организаций, общественных объединений, добровольческих (волонтерских) организаций и частных лиц к реализации социального обслуживания </a:t>
            </a:r>
            <a:r>
              <a:rPr lang="ru-RU" sz="2800" dirty="0" smtClean="0"/>
              <a:t>граждан»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279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1131094"/>
            <a:ext cx="7678223" cy="450593"/>
          </a:xfrm>
        </p:spPr>
        <p:txBody>
          <a:bodyPr>
            <a:normAutofit fontScale="90000"/>
          </a:bodyPr>
          <a:lstStyle/>
          <a:p>
            <a:r>
              <a:rPr lang="ru-RU" dirty="0"/>
              <a:t>Скоро День Победы</a:t>
            </a:r>
            <a:r>
              <a:rPr lang="ru-RU" dirty="0" smtClean="0"/>
              <a:t>!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2" y="2125266"/>
            <a:ext cx="4351338" cy="32635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66" y="1707255"/>
            <a:ext cx="3104211" cy="41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100" dirty="0"/>
              <a:t>Акция «читая квартира» и «чистый двор» была проведена активистами отряда, во время дистанционного обучения, в марте и апреле 2020 г. В мае помогали ветеранам войны и труда в районах.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2226469"/>
            <a:ext cx="4351338" cy="3263504"/>
          </a:xfrm>
        </p:spPr>
      </p:pic>
    </p:spTree>
    <p:extLst>
      <p:ext uri="{BB962C8B-B14F-4D97-AF65-F5344CB8AC3E}">
        <p14:creationId xmlns:p14="http://schemas.microsoft.com/office/powerpoint/2010/main" val="30217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95425"/>
            <a:ext cx="4953000" cy="3714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52800"/>
            <a:ext cx="4165600" cy="312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685800"/>
            <a:ext cx="78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Досуговое мероприятие в Республиканском социально-оздоровительном центре комплексной реабилитации инвалидов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2657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>
            <a:extLst>
              <a:ext uri="{FF2B5EF4-FFF2-40B4-BE49-F238E27FC236}">
                <a16:creationId xmlns:a16="http://schemas.microsoft.com/office/drawing/2014/main" id="{5EFE37B6-7E0C-47AE-A47B-E08F8C91D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76400"/>
            <a:ext cx="74168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ru-RU" sz="3600" dirty="0" err="1"/>
              <a:t>Волонтерство</a:t>
            </a:r>
            <a:r>
              <a:rPr lang="ru-RU" sz="3600" dirty="0"/>
              <a:t> – это деятельность, совершаемая добровольно на благо общества или отдельных социальных групп, без расчета на вознаграждение. </a:t>
            </a:r>
            <a:endParaRPr lang="ru-RU" altLang="ru-RU" sz="36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  <a:defRPr/>
            </a:pPr>
            <a:endParaRPr lang="ru-RU" altLang="ru-RU" sz="36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***СОЦИАЛЬНАЯ РАБОТА***SOCIAL WORK***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04800"/>
            <a:ext cx="4571999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14400" y="48006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Всего - 173 студента</a:t>
            </a:r>
          </a:p>
          <a:p>
            <a:r>
              <a:rPr lang="ru-RU" sz="2800" dirty="0" smtClean="0"/>
              <a:t>64 - очное обучение</a:t>
            </a:r>
          </a:p>
          <a:p>
            <a:r>
              <a:rPr lang="ru-RU" sz="2800" dirty="0" smtClean="0"/>
              <a:t>109 – заочное обучение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19812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Направление подготовки </a:t>
            </a:r>
          </a:p>
          <a:p>
            <a:r>
              <a:rPr lang="ru-RU" sz="2400" dirty="0" smtClean="0"/>
              <a:t>«Социальная работа»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867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381000"/>
            <a:ext cx="8001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 algn="just">
              <a:spcAft>
                <a:spcPts val="0"/>
              </a:spcAft>
            </a:pPr>
            <a:endParaRPr lang="ru-RU" sz="3600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0170" algn="just">
              <a:spcAft>
                <a:spcPts val="0"/>
              </a:spcAft>
            </a:pPr>
            <a:r>
              <a:rPr lang="ru-RU" sz="3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Магистерские программы по социальной работе:</a:t>
            </a:r>
          </a:p>
          <a:p>
            <a:pPr indent="90170" algn="just">
              <a:spcAft>
                <a:spcPts val="0"/>
              </a:spcAft>
            </a:pPr>
            <a:r>
              <a:rPr lang="ru-RU" sz="3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«Социальная и психологическая помощь семье»,</a:t>
            </a:r>
          </a:p>
          <a:p>
            <a:pPr indent="90170" algn="just">
              <a:spcAft>
                <a:spcPts val="0"/>
              </a:spcAft>
            </a:pPr>
            <a:r>
              <a:rPr lang="ru-RU" sz="3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«Социально-психологические основы здоровья и активного долголетия» </a:t>
            </a:r>
          </a:p>
          <a:p>
            <a:pPr indent="90170" algn="just">
              <a:spcAft>
                <a:spcPts val="0"/>
              </a:spcAft>
            </a:pPr>
            <a:endParaRPr lang="ru-RU" sz="3200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spcAft>
                <a:spcPts val="0"/>
              </a:spcAft>
            </a:pPr>
            <a:r>
              <a:rPr lang="ru-RU" sz="3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кандидат психологических наук, доцент Старостина Любовь Дмитриевна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Таблица 6"/>
          <p:cNvPicPr>
            <a:picLocks noGrp="1" noChangeAspect="1"/>
          </p:cNvPicPr>
          <p:nvPr>
            <p:ph type="tbl" idx="1"/>
          </p:nvPr>
        </p:nvPicPr>
        <p:blipFill>
          <a:blip r:embed="rId2"/>
          <a:stretch>
            <a:fillRect/>
          </a:stretch>
        </p:blipFill>
        <p:spPr>
          <a:xfrm>
            <a:off x="426267" y="1219200"/>
            <a:ext cx="8194460" cy="4780101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95400" y="2133600"/>
            <a:ext cx="9398000" cy="50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95400" y="5791200"/>
            <a:ext cx="9398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1101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60" y="1417638"/>
            <a:ext cx="8440280" cy="43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125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56B77364-61EB-40A7-A1C2-21949D16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ru-RU" altLang="ru-RU" sz="2800"/>
              <a:t>Волонтерская деятельность студентов направления «социальная работа»: движение «Альянс»</a:t>
            </a:r>
          </a:p>
        </p:txBody>
      </p:sp>
      <p:pic>
        <p:nvPicPr>
          <p:cNvPr id="28675" name="Объект 3">
            <a:extLst>
              <a:ext uri="{FF2B5EF4-FFF2-40B4-BE49-F238E27FC236}">
                <a16:creationId xmlns:a16="http://schemas.microsoft.com/office/drawing/2014/main" id="{20487542-B132-45E5-91C8-A35AB8733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57400"/>
            <a:ext cx="4572000" cy="3052763"/>
          </a:xfrm>
        </p:spPr>
      </p:pic>
      <p:pic>
        <p:nvPicPr>
          <p:cNvPr id="28676" name="Рисунок 4">
            <a:extLst>
              <a:ext uri="{FF2B5EF4-FFF2-40B4-BE49-F238E27FC236}">
                <a16:creationId xmlns:a16="http://schemas.microsoft.com/office/drawing/2014/main" id="{A3B8A781-D2F8-4064-AC78-DFD1BA9F7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886200"/>
            <a:ext cx="362585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Объект 3">
            <a:extLst>
              <a:ext uri="{FF2B5EF4-FFF2-40B4-BE49-F238E27FC236}">
                <a16:creationId xmlns:a16="http://schemas.microsoft.com/office/drawing/2014/main" id="{A8522D74-2D4D-497F-A595-CD41C4D59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39938"/>
            <a:ext cx="45720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34000" y="3276600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</a:t>
            </a:r>
            <a:r>
              <a:rPr lang="en-US" dirty="0"/>
              <a:t>://news.ykt.ru/article/71759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3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3896</TotalTime>
  <Words>397</Words>
  <Application>Microsoft Office PowerPoint</Application>
  <PresentationFormat>Экран (4:3)</PresentationFormat>
  <Paragraphs>64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Corbel</vt:lpstr>
      <vt:lpstr>Meiryo</vt:lpstr>
      <vt:lpstr>Times New Roman</vt:lpstr>
      <vt:lpstr>Verdana</vt:lpstr>
      <vt:lpstr>Wingdings</vt:lpstr>
      <vt:lpstr>Оформление по умолчанию</vt:lpstr>
      <vt:lpstr>Глобус</vt:lpstr>
      <vt:lpstr>ShojiVTI</vt:lpstr>
      <vt:lpstr>Тема Office</vt:lpstr>
      <vt:lpstr> </vt:lpstr>
      <vt:lpstr>Презентация PowerPoint</vt:lpstr>
      <vt:lpstr>          Бакалавриат, направление «Социальная работа», профиль «Психосоциальная работа с населением»  ПК-9 «Способен к подготовке и организации мероприятий по привлечению ресурсов организаций, общественных объединений, добровольческих (волонтерских) организаций и частных лиц к реализации социального обслуживания граждан»  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Волонтерская деятельность студентов направления «социальная работа»: движение «Альянс»</vt:lpstr>
      <vt:lpstr> Волонтерский Отряд «СОВА» в городском онкологическом диспансере, студенты проводят игры, викторины, собрали книги для пациентов.</vt:lpstr>
      <vt:lpstr>Фестиваль «Талант без границ» по гранту Окружной администрации города Якутска «Народный бюджет»</vt:lpstr>
      <vt:lpstr>Фестиваль «Талант без границ 2016»</vt:lpstr>
      <vt:lpstr> Татьянин день в КЦ СВФУ, грамотой Ректора СВФУ награждена Жданова Юлия</vt:lpstr>
      <vt:lpstr>Фестиваль «Талант без границ 2018»</vt:lpstr>
      <vt:lpstr>Презентация PowerPoint</vt:lpstr>
      <vt:lpstr>Акция «Твори добро» студенты собрали одежду, книжки, средства гигиены для Городского специализированного дома ребенка.</vt:lpstr>
      <vt:lpstr>Акция «Твори добро» в Республиканском доме-интернате для престарелых и инвалидов им.Решетникова В.П. </vt:lpstr>
      <vt:lpstr>Традиционная «Неделя социальных профессий» в Институте психологии</vt:lpstr>
      <vt:lpstr>Смехотерапия на «Неделе социальных профессий» в Институте психологии</vt:lpstr>
      <vt:lpstr>Проведение Новогоднего концерта и вручение подарков, пожилым и людям с инвалидностью в "Республиканском доме-интернате для престарелых и инвалидов имени Решетникова В.П."</vt:lpstr>
      <vt:lpstr>Студенты подарили Республиканской специализированной (коррекционной) образовательной школе-интернату для детей сирот и детей оставшихся без попечения родителей бытовую кухонную технику для уроков СБО.  </vt:lpstr>
      <vt:lpstr>Неделя социальных профессий, встреча с представителями  благотворительного фонда «Харысхал»  </vt:lpstr>
      <vt:lpstr>Презентация PowerPoint</vt:lpstr>
      <vt:lpstr>Презентация PowerPoint</vt:lpstr>
      <vt:lpstr>Презентация PowerPoint</vt:lpstr>
      <vt:lpstr>Поздравление ветеранов</vt:lpstr>
      <vt:lpstr>Презентация PowerPoint</vt:lpstr>
      <vt:lpstr>Презентация PowerPoint</vt:lpstr>
      <vt:lpstr>Алексеева Алгыстана студентка группы ИП-БА-СР-18, помощь ветеранам войны и труда </vt:lpstr>
      <vt:lpstr>Скоро День Победы! </vt:lpstr>
      <vt:lpstr>Акция «читая квартира» и «чистый двор» была проведена активистами отряда, во время дистанционного обучения, в марте и апреле 2020 г. В мае помогали ветеранам войны и труда в районах.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Галина Софроновна Осипова</cp:lastModifiedBy>
  <cp:revision>481</cp:revision>
  <cp:lastPrinted>1601-01-01T00:00:00Z</cp:lastPrinted>
  <dcterms:created xsi:type="dcterms:W3CDTF">1601-01-01T00:00:00Z</dcterms:created>
  <dcterms:modified xsi:type="dcterms:W3CDTF">2022-06-09T09:13:24Z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