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63B1"/>
    <a:srgbClr val="3575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7" autoAdjust="0"/>
    <p:restoredTop sz="95596" autoAdjust="0"/>
  </p:normalViewPr>
  <p:slideViewPr>
    <p:cSldViewPr>
      <p:cViewPr varScale="1">
        <p:scale>
          <a:sx n="112" d="100"/>
          <a:sy n="112" d="100"/>
        </p:scale>
        <p:origin x="-17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24E10F-E53F-4A27-A9E0-9008E4DD72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62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97B63-D703-4BC4-85D8-85F474EC5729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062AF-4D6F-4E57-A93D-537AFC0D00EE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9AA32-26E7-4E59-AC13-B9534A039B92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738" y="37338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44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72200" y="1752600"/>
            <a:ext cx="18288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752600"/>
            <a:ext cx="5334000" cy="4572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8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22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5814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19600" y="2514600"/>
            <a:ext cx="35814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7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63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94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878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9959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463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526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315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363B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363B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363B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363B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363B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363B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363B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363B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363B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363B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363B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363B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363B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363B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363B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363B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363B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363B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5450" y="620688"/>
            <a:ext cx="4648200" cy="2903562"/>
          </a:xfrm>
        </p:spPr>
        <p:txBody>
          <a:bodyPr/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Мультидисциплинарный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эрготерапия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реабилитации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3388" y="3429000"/>
            <a:ext cx="4648200" cy="1512168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примере ГАУ РС(Я) «Республиканский социально-оздоровительный центр комплексной реабилитации инвалидов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514600"/>
            <a:ext cx="8206680" cy="4226768"/>
          </a:xfrm>
        </p:spPr>
        <p:txBody>
          <a:bodyPr/>
          <a:lstStyle/>
          <a:p>
            <a:r>
              <a:rPr lang="ru-RU" sz="2000" dirty="0" err="1" smtClean="0"/>
              <a:t>Эрготерапия</a:t>
            </a:r>
            <a:r>
              <a:rPr lang="ru-RU" sz="2000" dirty="0" smtClean="0"/>
              <a:t> </a:t>
            </a:r>
            <a:r>
              <a:rPr lang="ru-RU" sz="2000" dirty="0" err="1" smtClean="0"/>
              <a:t>восстановливает</a:t>
            </a:r>
            <a:r>
              <a:rPr lang="ru-RU" sz="2000" dirty="0" smtClean="0"/>
              <a:t> утраченные двигательные функции, а также заново адаптирует человека к нормальной жизни, помогает ему достичь максимальной самостоятельности в быту. Включает в себя знания по нескольким специальностям - психологии, педагогике, социологии, биомеханике и физической терапии. При помощи </a:t>
            </a:r>
            <a:r>
              <a:rPr lang="ru-RU" sz="2000" dirty="0" err="1" smtClean="0"/>
              <a:t>эрготерапии</a:t>
            </a:r>
            <a:r>
              <a:rPr lang="ru-RU" sz="2000" dirty="0" smtClean="0"/>
              <a:t> улучшаются двигательные, когнитивные и эмоциональные возможности.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5085184"/>
            <a:ext cx="3672408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22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905000"/>
            <a:ext cx="6096000" cy="792163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мультидисцплинарной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бригады:</a:t>
            </a:r>
            <a:endParaRPr lang="en-US" sz="2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127375"/>
            <a:ext cx="6705600" cy="3469977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индивидуальных целей и задач реабилитации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Точечное формулирование индивидуальной программы реабилитации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Выбор критериев эффективности и безопасности индивидуальной программы реабилитации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Реализация индивидуально составленной программы реабилитации, формирование рекомендаций по дальнейшей реабилитации, коррекции образа жизни с учетом сложившихся обстоятельств.  </a:t>
            </a:r>
          </a:p>
          <a:p>
            <a:pPr>
              <a:lnSpc>
                <a:spcPct val="80000"/>
              </a:lnSpc>
            </a:pPr>
            <a:endParaRPr lang="ru-RU" altLang="ko-KR" sz="16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600" dirty="0" smtClean="0">
              <a:latin typeface="Verdana" pitchFamily="34" charset="0"/>
              <a:ea typeface="굴림" charset="-127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229200"/>
            <a:ext cx="4608512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715963"/>
          </a:xfrm>
        </p:spPr>
        <p:txBody>
          <a:bodyPr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мультидисциплинарной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бригады включает в себя:</a:t>
            </a:r>
            <a:endParaRPr lang="en-US" sz="2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6934200" cy="514955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Исходную оценку состояния пациента и степень нарушения его функций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Определяет реабилитационный потенциал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Точная формулировка реабилитационного диагноза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Составление индивидуального маршрутного плана реабилитационных мероприятий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Анализ проблемы инвалида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Выявление реабилитационных целей и оценка эффективности в динамике и формулирование реабилитационного прогноза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инвалида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ko-KR" sz="2000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574" y="4365104"/>
            <a:ext cx="4519761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ультидисциплинарная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бригада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объединение специалистов медицинских и не медицинских профессий на функциональной основе в ходе оказания помощи, для реализации индивидуального реабилитационного потенциала пациента.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789040"/>
            <a:ext cx="6192688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9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514600"/>
            <a:ext cx="7315200" cy="4154760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мультидисциплинарного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к инвалидам в центре позволила легко и быстро определить последовательность и приоритетность приемов (методик) реабилитации. Многократно повысила эффективность восстановления и дало положительный результат, сократило сроки реабилитации, повысило потенциал к возможности восстановления.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869160"/>
            <a:ext cx="4176464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04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Эрготерапия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современный раздел реабилитации человека с ограниченными возможностями с использованием методик (приемов) для восстановления двигательной функции верхних конечностей с помощью тренажеров, индивидуальной разработки специалистом-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эрготерапевтом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разнообразных игровых заданий.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509120"/>
            <a:ext cx="4032448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666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эрготерапии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повседневной деятельности человека с учетом имеющихся у него физических ограничений и улучшение качества его жизни, в следствие болезни или травмы.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49080"/>
            <a:ext cx="4824536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6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эрготерапии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514600"/>
            <a:ext cx="7315200" cy="4010744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Моторно-функциональная – улучшает моторные возможности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Сенсомоторно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-перцептивная – регулирует тонус и координацию движений, улучшают чувственное восприятие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-психологическая – улучшает когнитивные возможности, концентрацию, реакцию, выносливость.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-функциональные – улучшают ситуативное поведение, способствует укреплению мотивации и коммуникации.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797152"/>
            <a:ext cx="3607842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73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Эрготерапия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514600"/>
            <a:ext cx="7315200" cy="4226768"/>
          </a:xfrm>
        </p:spPr>
        <p:txBody>
          <a:bodyPr/>
          <a:lstStyle/>
          <a:p>
            <a:pPr marL="0" lv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Упражнения на восстановление подвижности верхних конечностей с использованием тренажеров</a:t>
            </a:r>
          </a:p>
          <a:p>
            <a:pPr marL="0" lv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Упражнения на восстановление силы, подвижности и координации движение рук пальцев после инсульта и различных травм</a:t>
            </a:r>
          </a:p>
          <a:p>
            <a:pPr marL="0" lv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Упражнения для выполнения различных поднятий и удержаний предметов.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Упражнения для пальцев с использованием тренажеров. Пальчиковые упражнения в сочетании с самомассажем кистей и пальцев рук, а также упражнения для пальцев с использованием тренажеров.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Пассивные упражнения для разработки лучезапястного сустава.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Самомассаж верхних конечностей.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Обучение родственников пациента для самостоятельных занятий в домашних условиях.</a:t>
            </a:r>
          </a:p>
          <a:p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301208"/>
            <a:ext cx="446449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0055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">
  <a:themeElements>
    <a:clrScheme name="powerpoint-template 13">
      <a:dk1>
        <a:srgbClr val="4D4D4D"/>
      </a:dk1>
      <a:lt1>
        <a:srgbClr val="FFFFFF"/>
      </a:lt1>
      <a:dk2>
        <a:srgbClr val="4D4D4D"/>
      </a:dk2>
      <a:lt2>
        <a:srgbClr val="234C89"/>
      </a:lt2>
      <a:accent1>
        <a:srgbClr val="33C3E5"/>
      </a:accent1>
      <a:accent2>
        <a:srgbClr val="2277C8"/>
      </a:accent2>
      <a:accent3>
        <a:srgbClr val="FFFFFF"/>
      </a:accent3>
      <a:accent4>
        <a:srgbClr val="404040"/>
      </a:accent4>
      <a:accent5>
        <a:srgbClr val="ADDEF0"/>
      </a:accent5>
      <a:accent6>
        <a:srgbClr val="1E6BB5"/>
      </a:accent6>
      <a:hlink>
        <a:srgbClr val="2BA6DD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80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B92B2B"/>
        </a:lt2>
        <a:accent1>
          <a:srgbClr val="0095B7"/>
        </a:accent1>
        <a:accent2>
          <a:srgbClr val="FAAC8F"/>
        </a:accent2>
        <a:accent3>
          <a:srgbClr val="FFFFFF"/>
        </a:accent3>
        <a:accent4>
          <a:srgbClr val="404040"/>
        </a:accent4>
        <a:accent5>
          <a:srgbClr val="AAC8D8"/>
        </a:accent5>
        <a:accent6>
          <a:srgbClr val="E39B81"/>
        </a:accent6>
        <a:hlink>
          <a:srgbClr val="2D328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1FAA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5">
        <a:dk1>
          <a:srgbClr val="4D4D4D"/>
        </a:dk1>
        <a:lt1>
          <a:srgbClr val="FFFFFF"/>
        </a:lt1>
        <a:dk2>
          <a:srgbClr val="4D4D4D"/>
        </a:dk2>
        <a:lt2>
          <a:srgbClr val="F6DF52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6">
        <a:dk1>
          <a:srgbClr val="4D4D4D"/>
        </a:dk1>
        <a:lt1>
          <a:srgbClr val="FFFFFF"/>
        </a:lt1>
        <a:dk2>
          <a:srgbClr val="4D4D4D"/>
        </a:dk2>
        <a:lt2>
          <a:srgbClr val="17593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7">
        <a:dk1>
          <a:srgbClr val="4D4D4D"/>
        </a:dk1>
        <a:lt1>
          <a:srgbClr val="FFFFFF"/>
        </a:lt1>
        <a:dk2>
          <a:srgbClr val="4D4D4D"/>
        </a:dk2>
        <a:lt2>
          <a:srgbClr val="17593B"/>
        </a:lt2>
        <a:accent1>
          <a:srgbClr val="2167BF"/>
        </a:accent1>
        <a:accent2>
          <a:srgbClr val="5D5537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534C31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8">
        <a:dk1>
          <a:srgbClr val="4D4D4D"/>
        </a:dk1>
        <a:lt1>
          <a:srgbClr val="FFFFFF"/>
        </a:lt1>
        <a:dk2>
          <a:srgbClr val="4D4D4D"/>
        </a:dk2>
        <a:lt2>
          <a:srgbClr val="17593B"/>
        </a:lt2>
        <a:accent1>
          <a:srgbClr val="2167BF"/>
        </a:accent1>
        <a:accent2>
          <a:srgbClr val="7F7863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726C59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9">
        <a:dk1>
          <a:srgbClr val="4D4D4D"/>
        </a:dk1>
        <a:lt1>
          <a:srgbClr val="FFFFFF"/>
        </a:lt1>
        <a:dk2>
          <a:srgbClr val="4D4D4D"/>
        </a:dk2>
        <a:lt2>
          <a:srgbClr val="17593B"/>
        </a:lt2>
        <a:accent1>
          <a:srgbClr val="2167BF"/>
        </a:accent1>
        <a:accent2>
          <a:srgbClr val="7F7863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726C59"/>
        </a:accent6>
        <a:hlink>
          <a:srgbClr val="4588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0">
        <a:dk1>
          <a:srgbClr val="4D4D4D"/>
        </a:dk1>
        <a:lt1>
          <a:srgbClr val="FFFFFF"/>
        </a:lt1>
        <a:dk2>
          <a:srgbClr val="4D4D4D"/>
        </a:dk2>
        <a:lt2>
          <a:srgbClr val="869BCC"/>
        </a:lt2>
        <a:accent1>
          <a:srgbClr val="00A2D9"/>
        </a:accent1>
        <a:accent2>
          <a:srgbClr val="B486B0"/>
        </a:accent2>
        <a:accent3>
          <a:srgbClr val="FFFFFF"/>
        </a:accent3>
        <a:accent4>
          <a:srgbClr val="404040"/>
        </a:accent4>
        <a:accent5>
          <a:srgbClr val="AACEE9"/>
        </a:accent5>
        <a:accent6>
          <a:srgbClr val="A3799F"/>
        </a:accent6>
        <a:hlink>
          <a:srgbClr val="3D5EA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1">
        <a:dk1>
          <a:srgbClr val="4D4D4D"/>
        </a:dk1>
        <a:lt1>
          <a:srgbClr val="FFFFFF"/>
        </a:lt1>
        <a:dk2>
          <a:srgbClr val="4D4D4D"/>
        </a:dk2>
        <a:lt2>
          <a:srgbClr val="2C86AA"/>
        </a:lt2>
        <a:accent1>
          <a:srgbClr val="4B782A"/>
        </a:accent1>
        <a:accent2>
          <a:srgbClr val="38AFD0"/>
        </a:accent2>
        <a:accent3>
          <a:srgbClr val="FFFFFF"/>
        </a:accent3>
        <a:accent4>
          <a:srgbClr val="404040"/>
        </a:accent4>
        <a:accent5>
          <a:srgbClr val="B1BEAC"/>
        </a:accent5>
        <a:accent6>
          <a:srgbClr val="329EBC"/>
        </a:accent6>
        <a:hlink>
          <a:srgbClr val="9DBC2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2">
        <a:dk1>
          <a:srgbClr val="4D4D4D"/>
        </a:dk1>
        <a:lt1>
          <a:srgbClr val="FFFFFF"/>
        </a:lt1>
        <a:dk2>
          <a:srgbClr val="4D4D4D"/>
        </a:dk2>
        <a:lt2>
          <a:srgbClr val="2A5CA3"/>
        </a:lt2>
        <a:accent1>
          <a:srgbClr val="45B0E1"/>
        </a:accent1>
        <a:accent2>
          <a:srgbClr val="2277C8"/>
        </a:accent2>
        <a:accent3>
          <a:srgbClr val="FFFFFF"/>
        </a:accent3>
        <a:accent4>
          <a:srgbClr val="404040"/>
        </a:accent4>
        <a:accent5>
          <a:srgbClr val="B0D4EE"/>
        </a:accent5>
        <a:accent6>
          <a:srgbClr val="1E6BB5"/>
        </a:accent6>
        <a:hlink>
          <a:srgbClr val="6BC5E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3">
        <a:dk1>
          <a:srgbClr val="4D4D4D"/>
        </a:dk1>
        <a:lt1>
          <a:srgbClr val="FFFFFF"/>
        </a:lt1>
        <a:dk2>
          <a:srgbClr val="4D4D4D"/>
        </a:dk2>
        <a:lt2>
          <a:srgbClr val="234C89"/>
        </a:lt2>
        <a:accent1>
          <a:srgbClr val="33C3E5"/>
        </a:accent1>
        <a:accent2>
          <a:srgbClr val="2277C8"/>
        </a:accent2>
        <a:accent3>
          <a:srgbClr val="FFFFFF"/>
        </a:accent3>
        <a:accent4>
          <a:srgbClr val="404040"/>
        </a:accent4>
        <a:accent5>
          <a:srgbClr val="ADDEF0"/>
        </a:accent5>
        <a:accent6>
          <a:srgbClr val="1E6BB5"/>
        </a:accent6>
        <a:hlink>
          <a:srgbClr val="2BA6D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34</TotalTime>
  <Words>449</Words>
  <Application>Microsoft Office PowerPoint</Application>
  <PresentationFormat>Экран (4:3)</PresentationFormat>
  <Paragraphs>40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powerpoint-template</vt:lpstr>
      <vt:lpstr>Мультидисциплинарный подход и эрготерапия в реабилитации инвалидов</vt:lpstr>
      <vt:lpstr>Основные задачи мультидисцплинарной бригады:</vt:lpstr>
      <vt:lpstr>Работа мультидисциплинарной бригады включает в себя:</vt:lpstr>
      <vt:lpstr>Мультидисциплинарная бригада</vt:lpstr>
      <vt:lpstr>Результат</vt:lpstr>
      <vt:lpstr>Эрготерапия</vt:lpstr>
      <vt:lpstr>Цель эрготерапии:</vt:lpstr>
      <vt:lpstr>Основные виды эрготерапии:</vt:lpstr>
      <vt:lpstr>Эрготерапия содержит: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Мультидисциплинарный подход и эрготерапия в реабилитации инвалидов</dc:title>
  <dc:creator>vrach6</dc:creator>
  <cp:lastModifiedBy>vrach6</cp:lastModifiedBy>
  <cp:revision>4</cp:revision>
  <dcterms:created xsi:type="dcterms:W3CDTF">2022-06-09T00:16:27Z</dcterms:created>
  <dcterms:modified xsi:type="dcterms:W3CDTF">2022-06-09T00:51:51Z</dcterms:modified>
</cp:coreProperties>
</file>